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832729-CD4A-49CB-A3F8-A17FFDD92175}" type="datetimeFigureOut">
              <a:rPr lang="tr-TR" smtClean="0"/>
              <a:pPr/>
              <a:t>06.03.2015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3B1DB4-DA65-4FC0-9770-BAE2919048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1142984"/>
            <a:ext cx="7406640" cy="1857388"/>
          </a:xfrm>
        </p:spPr>
        <p:txBody>
          <a:bodyPr>
            <a:normAutofit/>
          </a:bodyPr>
          <a:lstStyle/>
          <a:p>
            <a:r>
              <a:rPr lang="tr-TR" dirty="0" smtClean="0"/>
              <a:t>Ergenlerde Uyum ve Davranış Bozuklukları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1432560" y="1500174"/>
            <a:ext cx="7406640" cy="2102490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1071538" y="912572"/>
            <a:ext cx="792961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Asi davranışları olan gen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lerle ilgilenip konuşulduğunda, bu davranışlarında azalma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lmekte ve daha uyumlu olmaktadırlar.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Oysa davranım bozukluğu tanısı konmuş ergenlerin olumsuz ve sosyal y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nlerden bozuk davranışlarının yetişkinin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sterdiği olumlu yaklaşımlar sonucunda da azalmadığı ifade edilmektedir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Davranım bozukluğu erkeklerde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rt ile beş misli fazla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nmektedir.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Bu bozukluğun ni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erkek ergenlerde daha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ğ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tam olarak 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ıklanamamaktadır.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Bu bozukluğun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lme sıklığı 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ısından dikkat bozukluğu hastalığından sonra ikinci sırada geldiği ve yetişkinlikteki anti sosyal davranışların temelini oluşturduğu belirtilmiştir 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1000100" y="928670"/>
            <a:ext cx="77153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Sıklık ve Yaygınlık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Davranım bozukluğu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 ve ergenlerde sık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len bir bozukluktur.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alışma y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ntemlerindeki farklılıklar nedeniyle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lme sıklığına ilişkin %1-16 arasında değişen oranlar verilmektedir.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Erkek kız oranı 4-12:1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dir. Kızlarda yıkıcı davranışların daha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olmasının bu oranlarda rol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olduğu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zerinde durulmaktadır.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1000100" y="0"/>
            <a:ext cx="81439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Oluş Nedenleri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Yıkıcı davranış bozuklukların ortaya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ıkışında hem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ocuğa hem de psikososyal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evresine ilişkin risk etkenleri tanımlanmaktadır.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Katılımsal/ailevi yatkınlık, 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rokimyasal ve 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roanatomik farklılıklar ile doğum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ncesi ve doğum sırasındaki sorunlar biyolojik risk etkenleri olarak ele alınmaktadır.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ocuğun mizacı, bağlanma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zellikleri , 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ropsikolojik durumunun yanı sıra zekâ, akademik başarı, sosyal/moral gelişim gibi bileşenlerde işlevsel risk etkenleri olarak araştırmaktadır.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 yandan ana babalık becerileri , akran ilişkileri sorunları, sosyoekonomik durum, baş etme becerileri gibi psikososyal risk etkenleri bildirilmektedir.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sosyoekonomik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zeyde , par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alanmış ailelerde , anti sosyal kişilik bozukluğu ve alkol bağımlılığı olan ana babaların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ocuklarında davranım bozukluğu sıklığı y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ksek olarak saptanmaktadır.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1071538" y="571480"/>
            <a:ext cx="778674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Belirti ve Bulgular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Başkaldırma, sık yalan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yleme, evden 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ma, okuldan 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ma, hırsızlık, saldırganlık, kavgacılık, silah kullanmaya eğilim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Yangın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ıkarma, insanlara, hayvanlara, mala zarar verme eğilimi gibi aile ve toplum değerlerine ters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şen hareketler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bir yıl boyunca bu hareketlerden bir ya da birka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tanesini yalnız bir kez yapan bir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ocuğa b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yle bir tanı konması uygun olmayabilir.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Tanı 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bu belirtilerin sık yinelenmesi, uzun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rmesi gereklidir.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azından bir tanı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son 6 aydır bulunması, 15 tanı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nden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üçü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n(ya da daha fazlasının) son 12 aydır bulunuyor olması zorunludur.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1000100" y="500043"/>
            <a:ext cx="7929618" cy="584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Toplumsal, akademik ya da mesleki işlevsellikte klinik 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ıdan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nemli derecede bozulmaya neden olan davranım bozukluğu belirtileri 10 yaşından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nce başlamışsa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ocuklukta başlayan alt tip olarak adlandırılır.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 durum da en az bir davranım sorununun10 yaşından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nce başlamış olması gerekir.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Davranım sorunları ise 10 yaşından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nce yoksa ergenlikte başlayan alt tip olarak sınıflandırılır.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Ayrıca davranım bozukluğu şiddeti başkalarına verdiği zarara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 hafif, orta, ağır olarak belirtilir.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sekiz yaşında ya da daha ileri bir yaşta davranım bozukluğu tanısının konulabilmesi 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in, kişinin anti sosyal kişilik bozukluğu tanı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tlerini karşılamıyor olması gerekir.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1000100" y="1539421"/>
            <a:ext cx="78581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Davranım bozukluğu olan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 ve ergenler yaşamın sonraki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nemlerinde duygu durum ve bunaltı bozuklukları gelişmesi 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ısından y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ksek riskli bir grubu oluşturmaktadır.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Ayrıca belirtilerin ortaya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ıkışı ne kadar erken yaşta ise, bozukluğu gidişi o kadar olumsuz olur.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 durumda anti sosyal kişilik bozukluğu ve alkol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madde kullanım bozukluğu gelişme riski artmaktadır.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1000100" y="429166"/>
            <a:ext cx="79296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Davranım bozukluğu sıklıkla başka psikiyatrik bozukluklarla birliktelik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sterir.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rneğin davranım bozukluğu olan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ocukların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 b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bir b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 dikkat eksikliği aşırı hareketlilik bozukluğu tanısı da konmaktadır.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 yandan dikkat eksikliği aşırı hareketlilik bozukluğu olan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ocukların %25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 de davranım bozukluğu saptanmaktadır.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Dikkat eksikliği aşırı hareketlilik bozukluğu ve davranım bozukluğu birlikte olduğundan fiziksel saldırganlık ve anti sosyal davranışlar daha ağır ve gidiş daha k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olmaktadır.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Ayrıca bazı araştırıcılar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zel bir davranım bozukluğu alt tipinin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ocukluk-ergenlik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nemi iki u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 bozukluğu ile birlikteliği olabileceğini ileri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rmektedir.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Ayırıcı tanıda, dikkat eksikliği aşırı hareketlilik bozukluğu, epileptik sendromlar ve yaygın gelişimsel bozukluklar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lmelidir.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1071538" y="1142984"/>
            <a:ext cx="807246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 smtClean="0">
                <a:solidFill>
                  <a:srgbClr val="FF0000"/>
                </a:solidFill>
                <a:latin typeface="inherit"/>
                <a:cs typeface="Arial" pitchFamily="34" charset="0"/>
              </a:rPr>
              <a:t>Tedavi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Davranım bozukluğu olan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ocukların sağaltımı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ocuğu, ailesi ve yakın toplumsal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evresi (mahalle, okul, spor takımları vb.) ile birlikte ele alan, danışmanlık ve rehberliğe ağırlık veren bir psikoterapi yaklaşımı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nde gelmelidir.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Davranım bozukluğu başka psikiyatrik bozukluklarla birliktelik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sterdiğinde, eşlik eden psikiyatrik bozukluklar 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ila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sağaltımı kullanılmalıdır.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Taşkın ve saldırgan davranışlar , </a:t>
            </a:r>
            <a:r>
              <a:rPr lang="tr-TR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şlik eden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kk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ve bunaltı durumlarında antidepresan ve bunaltı giderici ila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lar verilmelidir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1000100" y="357166"/>
            <a:ext cx="792961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Araştırmalarda incelenen su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 gen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lerin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zellikleri ş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yledir: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Bedence daha iri yapılı ve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rler.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Ergenliğe daha yavaş girmekte, ergenlikten sonra yaşıtlarına yetişerek ge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mektedirler.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lerinde donuk zekâlılar olduğu gibi parlak zekâlıları da vardır. Ancak su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işleyen gen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lerin zekâlarının ortalaması kontrol grubu gen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lerininkinden daha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bulunmuştur.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Buna karşılık su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 gen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lerin okul başarıları zekâ yeteneklerinin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 altındadır.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Matematik ve okumada yaklaşık 3 yıl geri kalmışlardır. Okumaktan ve okuldan nefret etmekte,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oğu okulu bırakmak istemekte ve sık sık okuldan 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maktadırlar.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ğrenme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kleri ve soyut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nmede gerilikleri vardır.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00100" y="889844"/>
            <a:ext cx="81439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dirty="0"/>
              <a:t>Baba, çocuğunda anti-sosyal eğilimleri destekleyen, genellikle evde bir diktatör gibi davranan, bencil, başkalarının duygularına karşı duyarsız, eve anlayışsız bir insandır. </a:t>
            </a:r>
            <a:endParaRPr lang="tr-TR" sz="2000" dirty="0" smtClean="0"/>
          </a:p>
          <a:p>
            <a:pPr algn="just"/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/>
              <a:t>Anne </a:t>
            </a:r>
            <a:r>
              <a:rPr lang="tr-TR" sz="2000" dirty="0"/>
              <a:t>de çoğunlukla çaresiz, sürekli yakınan ancak kocasına karşı çıkamayan, </a:t>
            </a:r>
            <a:r>
              <a:rPr lang="tr-TR" sz="2000" dirty="0" smtClean="0"/>
              <a:t>ezik biridir.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/>
              <a:t>Kendinden iyi bir davranış beklenmediğini gören çocuk, ana-babaya karşı bu ters kimliğini savunma çabasına girer. Bütün aile üyeleri de yalnız ona karşı dayanışma içine girerler, onu dışlarlar. </a:t>
            </a:r>
            <a:endParaRPr lang="tr-TR" sz="2000" dirty="0" smtClean="0"/>
          </a:p>
          <a:p>
            <a:pPr algn="just"/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/>
              <a:t>Kimi </a:t>
            </a:r>
            <a:r>
              <a:rPr lang="tr-TR" sz="2000" dirty="0"/>
              <a:t>zaman davranışı en bozuk olan, en yeteneksiz olan değil, çok olumlu özellikleri olan bir çocuk da şamar oğlanı rolünü üstlenebilir</a:t>
            </a:r>
            <a:r>
              <a:rPr lang="tr-TR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/>
              <a:t>Çoğunlukla belli bir özelliği, şamar oğlanı olarak seçilmesinin nedenidir. Sevilmeyen birisine benzemesi, kız beklerken oğlan çocuk doğması, çocuğun ana-babadan biri ya da ikisince itilmesine neden olabilir.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00100" y="500042"/>
            <a:ext cx="8143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/>
              <a:t>Davranım bozukluğu devamlı olarak saldırganca ve bozuk davranışlar gösteren ergenler için kullanılmaktadır. </a:t>
            </a:r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Davranım </a:t>
            </a:r>
            <a:r>
              <a:rPr lang="tr-TR" sz="2000" dirty="0"/>
              <a:t>bozukluğu şu başlıklarda ele </a:t>
            </a:r>
            <a:r>
              <a:rPr lang="tr-TR" sz="2000" dirty="0" smtClean="0"/>
              <a:t>alınmaktadır:</a:t>
            </a:r>
          </a:p>
          <a:p>
            <a:endParaRPr lang="tr-TR" sz="2000" dirty="0" smtClean="0"/>
          </a:p>
          <a:p>
            <a:endParaRPr lang="tr-TR" sz="2000" dirty="0"/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1000100" y="1928802"/>
            <a:ext cx="81439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İnsanlarda ve hayvanlarda fiziksel zarara neden olacak davranışlar,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Taşınır ve taşınmaz mallarda zararlara veya kayıplara neden olacak         davranışlar,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Dolandırıcılık ve hırsızlık,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Kuralları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iğneme veya bozma.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tr-TR" sz="2000" dirty="0">
              <a:solidFill>
                <a:srgbClr val="666666"/>
              </a:solidFill>
              <a:latin typeface="inheri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inherit"/>
              <a:ea typeface="Times New Roman" pitchFamily="18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tr-TR" sz="2000" dirty="0"/>
              <a:t>Bu davranışlardan herhangi üçünün son on iki aydır yapılması ve 10 yaşından sonra başlaması ergenlikte başlayan davranım bozukluğu olarak tanımlanmakta ve belirtilerine göre hafif, orta, ağır derecede olmak üzere ayrılmaktadır. </a:t>
            </a:r>
            <a:endParaRPr lang="tr-TR" sz="2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tr-TR" sz="2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tr-TR" sz="2000" dirty="0" smtClean="0"/>
              <a:t>Davranım </a:t>
            </a:r>
            <a:r>
              <a:rPr lang="tr-TR" sz="2000" dirty="0"/>
              <a:t>bozukluğu ile asi tavırlar göstermeyi birbirinden ayırmak gerekmektedir.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71538" y="928671"/>
            <a:ext cx="78581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dirty="0"/>
              <a:t>Kimi gençlerin davranış bozukluğu, nevrotik veya tepkisel olabilir. </a:t>
            </a:r>
            <a:endParaRPr lang="tr-TR" sz="2000" dirty="0" smtClean="0"/>
          </a:p>
          <a:p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Örneğin </a:t>
            </a:r>
            <a:r>
              <a:rPr lang="tr-TR" sz="2000" dirty="0"/>
              <a:t>bir boşanmadan bir ölüm olayından sonra ortaya çıkan davranış sapmaları bu </a:t>
            </a:r>
            <a:r>
              <a:rPr lang="tr-TR" sz="2000" dirty="0" smtClean="0"/>
              <a:t>türdendir </a:t>
            </a:r>
          </a:p>
          <a:p>
            <a:pP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Babasız </a:t>
            </a:r>
            <a:r>
              <a:rPr lang="tr-TR" sz="2000" dirty="0"/>
              <a:t>büyümekten </a:t>
            </a:r>
            <a:r>
              <a:rPr lang="tr-TR" sz="2000" dirty="0" smtClean="0"/>
              <a:t>daha </a:t>
            </a:r>
            <a:r>
              <a:rPr lang="tr-TR" sz="2000" dirty="0"/>
              <a:t>zor ve acı olan durum, babası yaşarken bir gencin baba özlemi çekmesidir. 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Babasının </a:t>
            </a:r>
            <a:r>
              <a:rPr lang="tr-TR" sz="2000" dirty="0"/>
              <a:t>olduğunu bilen, ama aranmayan, sorulmayan, merak edilmeyen bir çocuk ve gençte benlik saygısı büyük bir yara alır. 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tr-TR" sz="2000" dirty="0" smtClean="0"/>
              <a:t>Ülkemizde</a:t>
            </a:r>
            <a:r>
              <a:rPr lang="tr-TR" sz="2000" dirty="0"/>
              <a:t>, kızlar arasında evden kaçmalar ve sorumsuz cinsel ilişkiler artış göstermekle birlikte genelde suç oranı erkeklerle kıyaslanmayacak kadar düşüktür.</a:t>
            </a:r>
            <a:br>
              <a:rPr lang="tr-TR" sz="2000" dirty="0"/>
            </a:br>
            <a:endParaRPr lang="tr-T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00100" y="1077473"/>
            <a:ext cx="79296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dirty="0"/>
              <a:t>Suçlu çocukların ancak yarısı anne ve babaları tarafından sevildiklerini bildirmişlerdir. </a:t>
            </a: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/>
              <a:t>Annesince </a:t>
            </a:r>
            <a:r>
              <a:rPr lang="tr-TR" sz="2000" dirty="0"/>
              <a:t>sevildiğini söyleyenler, babasınca sevildiğini söyleyenlerden üç kat fazladır. </a:t>
            </a: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/>
              <a:t>Suçlu </a:t>
            </a:r>
            <a:r>
              <a:rPr lang="tr-TR" sz="2000" dirty="0"/>
              <a:t>gençlerin %46,6’sı ölüm veya ayrılık nedeniyle bir süre ana-babadan ayrı kalmışlardır. </a:t>
            </a: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/>
              <a:t>Gençlik </a:t>
            </a:r>
            <a:r>
              <a:rPr lang="tr-TR" sz="2000" dirty="0"/>
              <a:t>suçluluğunda toplumsal etkenler de büyük rol oynarlar. Bazı yörelerin gençleri çevredeki varlıklı kesimlere imrenmenin ve özenmenin ötesinde kıskançlıkla, kinle bakarlar. </a:t>
            </a: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endParaRPr lang="tr-T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/>
              <a:t>Çalışarak</a:t>
            </a:r>
            <a:r>
              <a:rPr lang="tr-TR" sz="2000" dirty="0"/>
              <a:t>, didinerek yasal yollardan onların düzeyine hiçbir zaman çıkamayacaklarının bilincindedirler.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71538" y="1495372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/>
              <a:t>Kendi olanaklarının azlığıyla dışarıdaki bolluğu karşılaştırırlar. </a:t>
            </a:r>
            <a:endParaRPr lang="tr-TR" sz="2400" dirty="0" smtClean="0"/>
          </a:p>
          <a:p>
            <a:pPr algn="just">
              <a:buFont typeface="Wingdings" pitchFamily="2" charset="2"/>
              <a:buChar char="Ø"/>
            </a:pPr>
            <a:endParaRPr lang="tr-T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400" dirty="0" smtClean="0"/>
              <a:t>Önce </a:t>
            </a:r>
            <a:r>
              <a:rPr lang="tr-TR" sz="2400" dirty="0"/>
              <a:t>umutsuzluğa sonra öfkeye kapılırlar. </a:t>
            </a:r>
            <a:endParaRPr lang="tr-TR" sz="2400" dirty="0" smtClean="0"/>
          </a:p>
          <a:p>
            <a:pPr algn="just">
              <a:buFont typeface="Wingdings" pitchFamily="2" charset="2"/>
              <a:buChar char="Ø"/>
            </a:pPr>
            <a:endParaRPr lang="tr-T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400" dirty="0" smtClean="0"/>
              <a:t>Kendi </a:t>
            </a:r>
            <a:r>
              <a:rPr lang="tr-TR" sz="2400" dirty="0"/>
              <a:t>kötü koşulları içinde sıkışıp </a:t>
            </a:r>
            <a:r>
              <a:rPr lang="tr-TR" sz="2400" dirty="0" smtClean="0"/>
              <a:t>kaldıklarını </a:t>
            </a:r>
            <a:r>
              <a:rPr lang="tr-TR" sz="2400" dirty="0"/>
              <a:t>görür ve buna tepki gösterirler. </a:t>
            </a:r>
            <a:endParaRPr lang="tr-TR" sz="2400" dirty="0" smtClean="0"/>
          </a:p>
          <a:p>
            <a:pPr algn="just">
              <a:buFont typeface="Wingdings" pitchFamily="2" charset="2"/>
              <a:buChar char="Ø"/>
            </a:pPr>
            <a:endParaRPr lang="tr-T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tr-TR" sz="2400" dirty="0" smtClean="0"/>
              <a:t>Bu </a:t>
            </a:r>
            <a:r>
              <a:rPr lang="tr-TR" sz="2400" dirty="0"/>
              <a:t>tepki ancak saldırganlık, çalma, yıkma, kırma, kuralları çiğneme biçiminde olabilir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1000100" y="1000108"/>
            <a:ext cx="81439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Davranış bozukluğu (DB) ergenlik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neminde olduk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sık olarak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len ve başkalarına zarar verici davranışların yanı sıra toplumsal kural ve normların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rekli bir şekilde ihlal edildiği bir bozukluktur.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DSM IV’ de bu bozukluk genellikle 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“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ilk kez bebeklik, 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ocukluk ve ergenlikte başlayan bozukluklar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nde ve 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dikkat eksikliği ve yıkıcı davranış bozuklukları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tr-TR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başlığı altında yer almaktadır.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Davranış bozukluğunun görülme sıklığı;18 yaşın altında erkekler için %6-16,kızlar için %2-9 olarak bildirilmektedir. Ülkemizde ne oranda görüldüğüne dair sağlıklı bir araştırma yapılmamıştır.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1000100" y="285728"/>
            <a:ext cx="8001056" cy="639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DB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steren ergenler genelde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sosyoekonomik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zeyden gelen, par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alanmış ailelerin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ocuklarıdır.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Babalar genelde aileden uzakta veya evi terk etmiş, anti sosyal kişilik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zelliği taşıyan,</a:t>
            </a:r>
            <a:r>
              <a:rPr kumimoji="0" lang="tr-TR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alkol madde bağımlılığı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steren kimselerdir.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Annelerde de depresyon, kişilik bozukluğu ve somatizasyon bozukluğu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 konusudur.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Dikkati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eken bir diğer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zellik, bu aile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zelliklerinin yanı sıra anne baba ve diğer aile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yelerinin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ocuğa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sterdiği tutarsız ilgi ve hoşg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ocuğa hi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 şekilde disiplin uygulanmamış, engellenmemiş ve sınır konmamıştır.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Karmaşık ve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apraşık aile ilişkilerinin egemen olduğu aile ortamından gelen veya reddedilmiş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ocuklar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fkeli, talepkar ve yıkıcı olmakta ve olgun ilişkiler kurabilmek 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gerekli olan engellenmeye tolerans geliştirememektedirler.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00100" y="642918"/>
            <a:ext cx="80010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DB gösteren grup oldukça heterojen olup, tümü için tek bir sonuçtan bahsetmek mümkün değildir.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Ergenlik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tipi DB eğer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travmatik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yaşam olaylarına, özellikle ailedeki karmaşık ortama bir tepki olarak ortaya çıkmışsa sonuç daha olumlu olmaktadır.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Anne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baba işlevlerinde ileri düzeyde bir yetersizlik varsa, anti sosyal kişilik özellikleri taşıyorlarsa, ailede alkol ve madde bağımlılığı söz konusuysa sonuç olumsuz olmaktadır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Bu ergenler yetişkinlik dönemine anti sosyal kişilik bozukluğu olarak adım atmaktadırlar.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Nadiren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de olsa DB tanısı almış bazı ergenlerde yıkıcı davranışların düzelmesinin arkasına Duygudurum bozukluğu veya psikoz geliştiği görülmektedir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1000100" y="1312823"/>
            <a:ext cx="7572428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DSM-4 TR da Davranım bozukluğu şu şekilde ifade edilmiştir: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inheri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azından bir tanı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son 6 aydır bulunması koşuluyla aşağıdaki tanı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tlerinden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üçü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n(ya da daha fazlasının) son 12 aydır bulunuyor olması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tr-TR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endini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steren, başkalarının temel haklarına saldırıldığı ya da yaşa uygun başlıca toplumsal değerlerin ya da kuralların hi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 sayıldığı,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yineleyici bir bi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imde ya da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rekli olarak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len bir davranış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00100" y="571480"/>
            <a:ext cx="77867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İnsanlara ve hayvanlara karşı saldırganlık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1-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oğu zaman başkalarına kabadayılık eder, onlara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zdağı verir ya da onların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korkutur.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oğu zaman kavga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 başlatır.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3-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Başkalarının ciddi bir bi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imde fiziksel olarak yaralanmasına neden olacak bir silah kullanmıştır(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rn. değnek ,taş kırık şişe, bı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ak, tabanca)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4-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İnsanlara karşı fiziksel olarak acımasız davranmıştır.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5-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Hayvanlara karşı fiziksel olarak acımasız davranmıştır.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6-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Başkalarının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nde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almıştır, kapka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ılık(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rn. Saldırıp soyma,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anta kapıp 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ma,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 korkutularak alma, silahlı soygun)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7-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Birisini cinsel etkinlikte bulunması 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zorlamıştır.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071538" y="857232"/>
            <a:ext cx="80724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Eşyalara</a:t>
            </a: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 (mala) zarar verme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/>
                <a:ea typeface="Times New Roman" pitchFamily="18" charset="0"/>
                <a:cs typeface="Arial" pitchFamily="34" charset="0"/>
              </a:rPr>
              <a:t>1-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Ciddi hasar amacıyla isteyerek yangın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ıkarmıştır.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İsteyerek başkalarının malına m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lk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 zarar vermiştir.(yangın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ıkarma dışında )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ea typeface="Times New Roman" pitchFamily="18" charset="0"/>
                <a:cs typeface="Arial" pitchFamily="34" charset="0"/>
              </a:rPr>
              <a:t>Aldatma ya da hırsızlık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/>
                <a:ea typeface="Times New Roman" pitchFamily="18" charset="0"/>
                <a:cs typeface="Arial" pitchFamily="34" charset="0"/>
              </a:rPr>
              <a:t>1-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 başkasının evine, binasına ya da arabasına zorla girmiştir.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 şey elde etmek, bir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ıkar sağlamak ya da y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klerinden 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 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oğu zaman yalan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yler. (yani başkalarını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atlatır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/>
                <a:ea typeface="Times New Roman" pitchFamily="18" charset="0"/>
                <a:cs typeface="Arial" pitchFamily="34" charset="0"/>
              </a:rPr>
              <a:t>3-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kimse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rmeden değerli şeyler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almıştır.(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rn. Kırmadan ve 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eri girmeden mağazadan mal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alma; sahtekârlık)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1071538" y="1237009"/>
            <a:ext cx="77867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Kuralları ciddi bir bi</a:t>
            </a: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imde bozma (ihlal etme)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1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inheri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1-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 yaşının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ncesinden beri ailenin yasaklarına karşın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oğu zaman geceyi dışarıda ge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irmektedir.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2-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 babasının ya da onların yerini tutan kişilerin evinde yaşarken en az iki kez geceleyin evden 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mıştır(ya da uzun bir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 geri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nmemişse bir kez)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itchFamily="18" charset="0"/>
                <a:cs typeface="Arial" pitchFamily="34" charset="0"/>
              </a:rPr>
              <a:t>3-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 yaşının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ncesinden beri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oğu zaman okuldan ka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mıştır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1208</Words>
  <Application>Microsoft Office PowerPoint</Application>
  <PresentationFormat>Ekran Gösterisi (4:3)</PresentationFormat>
  <Paragraphs>208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Gündönümü</vt:lpstr>
      <vt:lpstr>Ergenlerde Uyum ve Davranış Bozuklukları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Ergenlerde Uyum ve Davranış Bozuklukları</dc:title>
  <dc:creator>Asus</dc:creator>
  <cp:lastModifiedBy>Microsoft-PC</cp:lastModifiedBy>
  <cp:revision>13</cp:revision>
  <dcterms:created xsi:type="dcterms:W3CDTF">2013-08-01T07:03:00Z</dcterms:created>
  <dcterms:modified xsi:type="dcterms:W3CDTF">2015-03-05T22:33:52Z</dcterms:modified>
</cp:coreProperties>
</file>