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8" r:id="rId4"/>
    <p:sldId id="259" r:id="rId5"/>
    <p:sldId id="260" r:id="rId6"/>
    <p:sldId id="261" r:id="rId7"/>
    <p:sldId id="263" r:id="rId8"/>
    <p:sldId id="264" r:id="rId9"/>
    <p:sldId id="265" r:id="rId10"/>
    <p:sldId id="287" r:id="rId11"/>
    <p:sldId id="288" r:id="rId12"/>
    <p:sldId id="266" r:id="rId13"/>
    <p:sldId id="267" r:id="rId14"/>
    <p:sldId id="268" r:id="rId15"/>
    <p:sldId id="269" r:id="rId16"/>
    <p:sldId id="270" r:id="rId17"/>
    <p:sldId id="271" r:id="rId18"/>
    <p:sldId id="272" r:id="rId19"/>
    <p:sldId id="273" r:id="rId20"/>
    <p:sldId id="274" r:id="rId21"/>
    <p:sldId id="286" r:id="rId22"/>
    <p:sldId id="275" r:id="rId23"/>
    <p:sldId id="276" r:id="rId24"/>
    <p:sldId id="277" r:id="rId25"/>
    <p:sldId id="278" r:id="rId26"/>
    <p:sldId id="279" r:id="rId27"/>
    <p:sldId id="280" r:id="rId28"/>
    <p:sldId id="281" r:id="rId29"/>
    <p:sldId id="282" r:id="rId30"/>
    <p:sldId id="285" r:id="rId31"/>
    <p:sldId id="283" r:id="rId32"/>
    <p:sldId id="284"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8029BD-572F-4BBE-9215-5F1A357609CF}" type="datetimeFigureOut">
              <a:rPr lang="tr-TR" smtClean="0"/>
              <a:pPr/>
              <a:t>06.03.2015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CBEE3-4C9B-4633-8E7E-C661D7CA10C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22CBEE3-4C9B-4633-8E7E-C661D7CA10C3}" type="slidenum">
              <a:rPr lang="tr-TR" smtClean="0"/>
              <a:pPr/>
              <a:t>23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324FD524-1F38-4D89-A4B4-2F257148D937}" type="datetimeFigureOut">
              <a:rPr lang="tr-TR" smtClean="0"/>
              <a:pPr/>
              <a:t>06.03.2015</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2046BF88-8765-43F8-BBB1-4454A6F23EB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24FD524-1F38-4D89-A4B4-2F257148D937}" type="datetimeFigureOut">
              <a:rPr lang="tr-TR" smtClean="0"/>
              <a:pPr/>
              <a:t>06.03.2015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046BF88-8765-43F8-BBB1-4454A6F23EB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24FD524-1F38-4D89-A4B4-2F257148D937}" type="datetimeFigureOut">
              <a:rPr lang="tr-TR" smtClean="0"/>
              <a:pPr/>
              <a:t>06.03.2015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046BF88-8765-43F8-BBB1-4454A6F23EB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24FD524-1F38-4D89-A4B4-2F257148D937}" type="datetimeFigureOut">
              <a:rPr lang="tr-TR" smtClean="0"/>
              <a:pPr/>
              <a:t>06.03.2015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046BF88-8765-43F8-BBB1-4454A6F23EB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24FD524-1F38-4D89-A4B4-2F257148D937}" type="datetimeFigureOut">
              <a:rPr lang="tr-TR" smtClean="0"/>
              <a:pPr/>
              <a:t>06.03.2015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046BF88-8765-43F8-BBB1-4454A6F23EB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24FD524-1F38-4D89-A4B4-2F257148D937}" type="datetimeFigureOut">
              <a:rPr lang="tr-TR" smtClean="0"/>
              <a:pPr/>
              <a:t>06.03.2015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046BF88-8765-43F8-BBB1-4454A6F23EB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324FD524-1F38-4D89-A4B4-2F257148D937}" type="datetimeFigureOut">
              <a:rPr lang="tr-TR" smtClean="0"/>
              <a:pPr/>
              <a:t>06.03.2015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046BF88-8765-43F8-BBB1-4454A6F23EB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24FD524-1F38-4D89-A4B4-2F257148D937}" type="datetimeFigureOut">
              <a:rPr lang="tr-TR" smtClean="0"/>
              <a:pPr/>
              <a:t>06.03.2015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046BF88-8765-43F8-BBB1-4454A6F23EB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24FD524-1F38-4D89-A4B4-2F257148D937}" type="datetimeFigureOut">
              <a:rPr lang="tr-TR" smtClean="0"/>
              <a:pPr/>
              <a:t>06.03.2015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046BF88-8765-43F8-BBB1-4454A6F23EB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24FD524-1F38-4D89-A4B4-2F257148D937}" type="datetimeFigureOut">
              <a:rPr lang="tr-TR" smtClean="0"/>
              <a:pPr/>
              <a:t>06.03.2015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046BF88-8765-43F8-BBB1-4454A6F23EB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24FD524-1F38-4D89-A4B4-2F257148D937}" type="datetimeFigureOut">
              <a:rPr lang="tr-TR" smtClean="0"/>
              <a:pPr/>
              <a:t>06.03.2015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2046BF88-8765-43F8-BBB1-4454A6F23EB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4FD524-1F38-4D89-A4B4-2F257148D937}" type="datetimeFigureOut">
              <a:rPr lang="tr-TR" smtClean="0"/>
              <a:pPr/>
              <a:t>06.03.2015</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46BF88-8765-43F8-BBB1-4454A6F23EB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Başlık"/>
          <p:cNvSpPr>
            <a:spLocks noGrp="1"/>
          </p:cNvSpPr>
          <p:nvPr>
            <p:ph type="title"/>
          </p:nvPr>
        </p:nvSpPr>
        <p:spPr>
          <a:xfrm>
            <a:off x="457200" y="1714488"/>
            <a:ext cx="8229600" cy="3857652"/>
          </a:xfrm>
        </p:spPr>
        <p:txBody>
          <a:bodyPr>
            <a:noAutofit/>
          </a:bodyPr>
          <a:lstStyle/>
          <a:p>
            <a:r>
              <a:rPr lang="tr-TR" sz="7200" b="1" dirty="0" smtClean="0"/>
              <a:t>Normal ve Normal Dışı Davranışlar </a:t>
            </a:r>
            <a:r>
              <a:rPr lang="tr-TR" sz="7200" b="1" smtClean="0"/>
              <a:t/>
            </a:r>
            <a:br>
              <a:rPr lang="tr-TR" sz="7200" b="1" smtClean="0"/>
            </a:br>
            <a:r>
              <a:rPr lang="tr-TR" sz="2400" b="1" smtClean="0"/>
              <a:t/>
            </a:r>
            <a:br>
              <a:rPr lang="tr-TR" sz="2400" b="1" smtClean="0"/>
            </a:br>
            <a:endParaRPr lang="tr-TR" sz="7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785794"/>
            <a:ext cx="9144000" cy="6082964"/>
          </a:xfrm>
          <a:prstGeom prst="rect">
            <a:avLst/>
          </a:prstGeom>
        </p:spPr>
        <p:txBody>
          <a:bodyPr wrap="square">
            <a:spAutoFit/>
          </a:bodyPr>
          <a:lstStyle/>
          <a:p>
            <a:r>
              <a:rPr lang="tr-TR" b="1" dirty="0" smtClean="0"/>
              <a:t>4. </a:t>
            </a:r>
            <a:r>
              <a:rPr lang="tr-TR" sz="2000" b="1" dirty="0" smtClean="0"/>
              <a:t>Güç Gereksinimi : </a:t>
            </a:r>
            <a:r>
              <a:rPr lang="tr-TR" sz="2000" dirty="0" smtClean="0"/>
              <a:t>bu şu sözle ifade edilebilir: </a:t>
            </a:r>
            <a:r>
              <a:rPr lang="tr-TR" sz="2000" dirty="0" smtClean="0">
                <a:solidFill>
                  <a:srgbClr val="FF0000"/>
                </a:solidFill>
              </a:rPr>
              <a:t>"Eğer güç sahibi olursam diğer insanlar beni incitmez." </a:t>
            </a:r>
            <a:r>
              <a:rPr lang="tr-TR" sz="2000" dirty="0" smtClean="0"/>
              <a:t>Bu türde güç diğer insanları dışlama, kontrol etme ve yönetme tutumlarını kapsar. Temelinde yardımsızlık duygusu yatar. Bu tür kompensasyonda (telafi) diğer insanlar üzerinde </a:t>
            </a:r>
            <a:r>
              <a:rPr lang="tr-TR" sz="2000" dirty="0" smtClean="0">
                <a:solidFill>
                  <a:srgbClr val="FF0000"/>
                </a:solidFill>
              </a:rPr>
              <a:t>üstünlük kurarak güvenliklerini sürdürmeyi </a:t>
            </a:r>
            <a:r>
              <a:rPr lang="tr-TR" sz="2000" dirty="0" smtClean="0"/>
              <a:t>hedeflerler. Bu insanlar güç kazanırlarsa aşağılık duygularının görülmez olacağını zannederler. </a:t>
            </a:r>
          </a:p>
          <a:p>
            <a:r>
              <a:rPr lang="tr-TR" sz="2000" dirty="0" smtClean="0"/>
              <a:t/>
            </a:r>
            <a:br>
              <a:rPr lang="tr-TR" sz="2000" dirty="0" smtClean="0"/>
            </a:br>
            <a:r>
              <a:rPr lang="tr-TR" sz="2000" dirty="0" smtClean="0"/>
              <a:t/>
            </a:r>
            <a:br>
              <a:rPr lang="tr-TR" sz="2000" dirty="0" smtClean="0"/>
            </a:br>
            <a:r>
              <a:rPr lang="tr-TR" sz="2000" b="1" dirty="0" smtClean="0"/>
              <a:t>5. Diğer İnsanları Kullanma : </a:t>
            </a:r>
            <a:r>
              <a:rPr lang="tr-TR" sz="2000" dirty="0" smtClean="0"/>
              <a:t>kişinin kendi gereksinimleri için başkalarını kullanma eğilimidir. Kişi kendi ego değerini arttırmak için başka insanlarla ilişki kurar ve onları değil </a:t>
            </a:r>
            <a:r>
              <a:rPr lang="tr-TR" sz="2000" dirty="0" smtClean="0">
                <a:solidFill>
                  <a:srgbClr val="FF0000"/>
                </a:solidFill>
              </a:rPr>
              <a:t>kendisini düşünerek ilişkiyi düzenler</a:t>
            </a:r>
            <a:r>
              <a:rPr lang="tr-TR" sz="2000" dirty="0" smtClean="0"/>
              <a:t>.</a:t>
            </a:r>
          </a:p>
          <a:p>
            <a:r>
              <a:rPr lang="tr-TR" sz="2000" dirty="0" smtClean="0"/>
              <a:t/>
            </a:r>
            <a:br>
              <a:rPr lang="tr-TR" sz="2000" dirty="0" smtClean="0"/>
            </a:br>
            <a:r>
              <a:rPr lang="tr-TR" sz="2000" dirty="0" smtClean="0"/>
              <a:t/>
            </a:r>
            <a:br>
              <a:rPr lang="tr-TR" sz="2000" dirty="0" smtClean="0"/>
            </a:br>
            <a:r>
              <a:rPr lang="tr-TR" sz="2000" b="1" dirty="0" smtClean="0"/>
              <a:t>6. Prestij Elde Etme : </a:t>
            </a:r>
            <a:r>
              <a:rPr lang="tr-TR" sz="2000" dirty="0" smtClean="0"/>
              <a:t>Prestij ve elde etme tek başına bir nevrotik gereksinim değildir. Ancak kişi kendini değerli bulmayı, sahip olduğu prestijle sınırlandırmışsa bu nevrotiktir. </a:t>
            </a:r>
            <a:r>
              <a:rPr lang="tr-TR" sz="2000" dirty="0" smtClean="0">
                <a:solidFill>
                  <a:srgbClr val="FF0000"/>
                </a:solidFill>
              </a:rPr>
              <a:t>Sürekli olarak dışarıdan, kendilerinin değerli olduğunun doğrulanmasını isterler</a:t>
            </a:r>
            <a:r>
              <a:rPr lang="tr-TR" sz="2000" dirty="0" smtClean="0"/>
              <a:t>. </a:t>
            </a:r>
            <a:br>
              <a:rPr lang="tr-TR" sz="2000" dirty="0" smtClean="0"/>
            </a:br>
            <a:r>
              <a:rPr lang="tr-TR" sz="2000" dirty="0" smtClean="0"/>
              <a:t/>
            </a:r>
            <a:br>
              <a:rPr lang="tr-TR" sz="2000" dirty="0" smtClean="0"/>
            </a:br>
            <a:endParaRPr lang="tr-T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714356"/>
            <a:ext cx="9144000" cy="5846625"/>
          </a:xfrm>
          <a:prstGeom prst="rect">
            <a:avLst/>
          </a:prstGeom>
        </p:spPr>
        <p:txBody>
          <a:bodyPr wrap="square">
            <a:spAutoFit/>
          </a:bodyPr>
          <a:lstStyle/>
          <a:p>
            <a:r>
              <a:rPr lang="tr-TR" b="1" dirty="0" smtClean="0"/>
              <a:t>7. </a:t>
            </a:r>
            <a:r>
              <a:rPr lang="tr-TR" sz="2000" b="1" dirty="0" smtClean="0"/>
              <a:t>Kişisel Hayranlık Gereksinimi : </a:t>
            </a:r>
            <a:r>
              <a:rPr lang="tr-TR" sz="2000" dirty="0" smtClean="0"/>
              <a:t>Sürekli olarak diğer insanlara hayranlık uyandıracak bir tablo sunmaya çalışırlar. </a:t>
            </a:r>
            <a:r>
              <a:rPr lang="tr-TR" sz="2000" dirty="0" smtClean="0">
                <a:solidFill>
                  <a:srgbClr val="FF0000"/>
                </a:solidFill>
              </a:rPr>
              <a:t>Böylece düşük benlik değerinin yarattığı acı hissedilmez.</a:t>
            </a:r>
            <a:r>
              <a:rPr lang="tr-TR" sz="2000" dirty="0" smtClean="0"/>
              <a:t/>
            </a:r>
            <a:br>
              <a:rPr lang="tr-TR" sz="2000" dirty="0" smtClean="0"/>
            </a:br>
            <a:r>
              <a:rPr lang="tr-TR" sz="2000" dirty="0" smtClean="0"/>
              <a:t/>
            </a:r>
            <a:br>
              <a:rPr lang="tr-TR" sz="2000" dirty="0" smtClean="0"/>
            </a:br>
            <a:r>
              <a:rPr lang="tr-TR" sz="2000" b="1" dirty="0" smtClean="0"/>
              <a:t>8. Kişisel Başarı Gereksinimi : </a:t>
            </a:r>
            <a:r>
              <a:rPr lang="tr-TR" sz="2000" dirty="0" smtClean="0"/>
              <a:t>Kişi kendisini kendisine kabul ettirmek ve anksiyeteden korunmak için, kompulsif tarzda, aşırı bir dürtüyle başarı elde etmeye çalışılır. Gerçekçi olmayan standartlara, mükemmeliyetçiliğe sahiptirler. </a:t>
            </a:r>
            <a:r>
              <a:rPr lang="tr-TR" sz="2000" dirty="0" smtClean="0">
                <a:solidFill>
                  <a:srgbClr val="FF0000"/>
                </a:solidFill>
              </a:rPr>
              <a:t>Hiçbir başarı onları doyurmaz. Başka yolla edemedikleri sevgiyi böylelikle kazanmaya çalışır.</a:t>
            </a:r>
            <a:r>
              <a:rPr lang="tr-TR" sz="2000" dirty="0" smtClean="0"/>
              <a:t/>
            </a:r>
            <a:br>
              <a:rPr lang="tr-TR" sz="2000" dirty="0" smtClean="0"/>
            </a:br>
            <a:r>
              <a:rPr lang="tr-TR" sz="2000" dirty="0" smtClean="0"/>
              <a:t/>
            </a:r>
            <a:br>
              <a:rPr lang="tr-TR" sz="2000" dirty="0" smtClean="0"/>
            </a:br>
            <a:r>
              <a:rPr lang="tr-TR" sz="2000" b="1" dirty="0" smtClean="0"/>
              <a:t>9. Benlik Yeterliliği ve Bağımsızlık İçin Gereksinim : </a:t>
            </a:r>
            <a:r>
              <a:rPr lang="tr-TR" sz="2000" dirty="0" smtClean="0"/>
              <a:t>Bağımsızlık gereksinimi nevrotik değildir. Ancak kendisini diğer insanlardan ayırma, </a:t>
            </a:r>
            <a:r>
              <a:rPr lang="tr-TR" sz="2000" dirty="0" smtClean="0">
                <a:solidFill>
                  <a:srgbClr val="FF0000"/>
                </a:solidFill>
              </a:rPr>
              <a:t>doyumlu ilişkiler elde edebilmek için sürekli bir arayış içinde ise nevrotiktir. </a:t>
            </a:r>
            <a:br>
              <a:rPr lang="tr-TR" sz="2000" dirty="0" smtClean="0">
                <a:solidFill>
                  <a:srgbClr val="FF0000"/>
                </a:solidFill>
              </a:rPr>
            </a:br>
            <a:r>
              <a:rPr lang="tr-TR" sz="2000" dirty="0" smtClean="0"/>
              <a:t/>
            </a:r>
            <a:br>
              <a:rPr lang="tr-TR" sz="2000" dirty="0" smtClean="0"/>
            </a:br>
            <a:r>
              <a:rPr lang="tr-TR" sz="2000" b="1" dirty="0" smtClean="0"/>
              <a:t>10. Mükemmel Olmak İçin Hata Yapma Korkusu ve Bundan korkma Korkusu : </a:t>
            </a:r>
            <a:r>
              <a:rPr lang="tr-TR" sz="2000" dirty="0" smtClean="0"/>
              <a:t>Bu kişiler "</a:t>
            </a:r>
            <a:r>
              <a:rPr lang="tr-TR" sz="2000" dirty="0" smtClean="0">
                <a:solidFill>
                  <a:srgbClr val="FF0000"/>
                </a:solidFill>
              </a:rPr>
              <a:t>eğer ben mükemmel olursam kimse beni eleştiremez</a:t>
            </a:r>
            <a:r>
              <a:rPr lang="tr-TR" sz="2000" dirty="0" smtClean="0"/>
              <a:t>" diye düşünürler. Bu kişiler sürekli kendi açıklarını ararlar. Aşırı hassasiyete sahip olup kendilerini gizlemeye çalışırlar.</a:t>
            </a:r>
            <a:endParaRPr lang="tr-T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85786" y="714356"/>
            <a:ext cx="8143932" cy="4585871"/>
          </a:xfrm>
          <a:prstGeom prst="rect">
            <a:avLst/>
          </a:prstGeom>
        </p:spPr>
        <p:txBody>
          <a:bodyPr wrap="square">
            <a:spAutoFit/>
          </a:bodyPr>
          <a:lstStyle/>
          <a:p>
            <a:r>
              <a:rPr lang="tr-TR" sz="3600" b="1" dirty="0" smtClean="0"/>
              <a:t>                 </a:t>
            </a:r>
            <a:r>
              <a:rPr lang="tr-TR" sz="3200" b="1" dirty="0" smtClean="0"/>
              <a:t>Nevroz Çeşitleri</a:t>
            </a:r>
          </a:p>
          <a:p>
            <a:endParaRPr lang="tr-TR" sz="3200" b="1" dirty="0" smtClean="0"/>
          </a:p>
          <a:p>
            <a:pPr marL="742950" indent="-742950"/>
            <a:r>
              <a:rPr lang="tr-TR" sz="3200" dirty="0" smtClean="0"/>
              <a:t>1. Kaygı bozuklukları</a:t>
            </a:r>
          </a:p>
          <a:p>
            <a:pPr marL="742950" indent="-742950">
              <a:buAutoNum type="arabicPeriod"/>
            </a:pPr>
            <a:endParaRPr lang="tr-TR" sz="3200" dirty="0" smtClean="0"/>
          </a:p>
          <a:p>
            <a:r>
              <a:rPr lang="tr-TR" sz="3200" dirty="0" smtClean="0"/>
              <a:t>2. Somatoform bozuklukları</a:t>
            </a:r>
          </a:p>
          <a:p>
            <a:endParaRPr lang="tr-TR" sz="3200" dirty="0" smtClean="0"/>
          </a:p>
          <a:p>
            <a:r>
              <a:rPr lang="tr-TR" sz="3200" dirty="0" smtClean="0"/>
              <a:t>3. Dissosiyatif bozukluklar</a:t>
            </a:r>
          </a:p>
          <a:p>
            <a:endParaRPr lang="tr-TR" sz="3200" dirty="0" smtClean="0"/>
          </a:p>
          <a:p>
            <a:r>
              <a:rPr lang="tr-TR" sz="3200" dirty="0" smtClean="0"/>
              <a:t>4. Duygudurum bozuklukları</a:t>
            </a:r>
            <a:endParaRPr lang="tr-TR"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28596" y="285729"/>
            <a:ext cx="8572560" cy="1015663"/>
          </a:xfrm>
          <a:prstGeom prst="rect">
            <a:avLst/>
          </a:prstGeom>
        </p:spPr>
        <p:txBody>
          <a:bodyPr wrap="square">
            <a:spAutoFit/>
          </a:bodyPr>
          <a:lstStyle/>
          <a:p>
            <a:r>
              <a:rPr lang="tr-TR" sz="3200" b="1" dirty="0" smtClean="0"/>
              <a:t>Kaygı Bozuklukları</a:t>
            </a:r>
          </a:p>
          <a:p>
            <a:endParaRPr lang="tr-TR" sz="2800" b="1" dirty="0" smtClean="0"/>
          </a:p>
        </p:txBody>
      </p:sp>
      <p:sp>
        <p:nvSpPr>
          <p:cNvPr id="3" name="2 Dikdörtgen"/>
          <p:cNvSpPr/>
          <p:nvPr/>
        </p:nvSpPr>
        <p:spPr>
          <a:xfrm>
            <a:off x="571472" y="1443841"/>
            <a:ext cx="7500990" cy="4524315"/>
          </a:xfrm>
          <a:prstGeom prst="rect">
            <a:avLst/>
          </a:prstGeom>
        </p:spPr>
        <p:txBody>
          <a:bodyPr wrap="square">
            <a:spAutoFit/>
          </a:bodyPr>
          <a:lstStyle/>
          <a:p>
            <a:r>
              <a:rPr lang="tr-TR" sz="2400" b="1" dirty="0" smtClean="0"/>
              <a:t>Obsesif - Kompulsif Bozukluklar: </a:t>
            </a:r>
          </a:p>
          <a:p>
            <a:pPr>
              <a:buFont typeface="Wingdings" pitchFamily="2" charset="2"/>
              <a:buChar char="v"/>
            </a:pPr>
            <a:r>
              <a:rPr lang="tr-TR" sz="2400" dirty="0" smtClean="0"/>
              <a:t>Obsesif kişinin </a:t>
            </a:r>
            <a:r>
              <a:rPr lang="tr-TR" sz="2400" dirty="0" smtClean="0">
                <a:solidFill>
                  <a:srgbClr val="FF0000"/>
                </a:solidFill>
              </a:rPr>
              <a:t>düşünce</a:t>
            </a:r>
            <a:r>
              <a:rPr lang="tr-TR" sz="2400" dirty="0" smtClean="0"/>
              <a:t> alanında, Kompulsif ise kişinin davranışlarında görülen bir bozukluktur. </a:t>
            </a:r>
          </a:p>
          <a:p>
            <a:pPr>
              <a:buFont typeface="Wingdings" pitchFamily="2" charset="2"/>
              <a:buChar char="v"/>
            </a:pPr>
            <a:endParaRPr lang="tr-TR" sz="2400" dirty="0" smtClean="0"/>
          </a:p>
          <a:p>
            <a:pPr>
              <a:buFont typeface="Wingdings" pitchFamily="2" charset="2"/>
              <a:buChar char="v"/>
            </a:pPr>
            <a:r>
              <a:rPr lang="tr-TR" sz="2400" dirty="0" smtClean="0"/>
              <a:t>Bir düşünceye veya bir davranışa saplanma çoğu kez bir arada ortaya çıkar ve böyle bozukluklara Obsesif - Kompulsif adı verilir. </a:t>
            </a:r>
          </a:p>
          <a:p>
            <a:pPr>
              <a:buFont typeface="Wingdings" pitchFamily="2" charset="2"/>
              <a:buChar char="v"/>
            </a:pPr>
            <a:endParaRPr lang="tr-TR" sz="2400" dirty="0" smtClean="0"/>
          </a:p>
          <a:p>
            <a:pPr>
              <a:buFont typeface="Wingdings" pitchFamily="2" charset="2"/>
              <a:buChar char="v"/>
            </a:pPr>
            <a:r>
              <a:rPr lang="tr-TR" sz="2400" dirty="0" smtClean="0"/>
              <a:t>Obsesif – Kompulsif  bozukluklar olan bireylerde, devamlı olarak </a:t>
            </a:r>
            <a:r>
              <a:rPr lang="tr-TR" sz="2400" dirty="0" smtClean="0">
                <a:solidFill>
                  <a:srgbClr val="FF0000"/>
                </a:solidFill>
              </a:rPr>
              <a:t>şüphe etme, bulaşıcı hastalıklarla ilgili düşünceler ve bireyin kendine ya da başkalarına zarar verme gibi kaygıları </a:t>
            </a:r>
            <a:r>
              <a:rPr lang="tr-TR" sz="2400" dirty="0" smtClean="0"/>
              <a:t>vardır.</a:t>
            </a:r>
            <a:endParaRPr lang="tr-T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20" y="1000108"/>
            <a:ext cx="8429684" cy="4893647"/>
          </a:xfrm>
          <a:prstGeom prst="rect">
            <a:avLst/>
          </a:prstGeom>
        </p:spPr>
        <p:txBody>
          <a:bodyPr wrap="square">
            <a:spAutoFit/>
          </a:bodyPr>
          <a:lstStyle/>
          <a:p>
            <a:r>
              <a:rPr lang="tr-TR" sz="2400" b="1" dirty="0" smtClean="0"/>
              <a:t>Kompulsif davranışlar </a:t>
            </a:r>
          </a:p>
          <a:p>
            <a:pPr algn="just">
              <a:buFont typeface="Wingdings" pitchFamily="2" charset="2"/>
              <a:buChar char="v"/>
            </a:pPr>
            <a:r>
              <a:rPr lang="tr-TR" sz="2400" dirty="0" smtClean="0"/>
              <a:t> </a:t>
            </a:r>
            <a:r>
              <a:rPr lang="tr-TR" sz="2400" dirty="0" smtClean="0">
                <a:solidFill>
                  <a:srgbClr val="FF0000"/>
                </a:solidFill>
              </a:rPr>
              <a:t>Tekrar </a:t>
            </a:r>
            <a:r>
              <a:rPr lang="tr-TR" sz="2400" dirty="0" smtClean="0"/>
              <a:t> edilen, bir çeşit geleneğe bağlı fakat </a:t>
            </a:r>
            <a:r>
              <a:rPr lang="tr-TR" sz="2400" dirty="0" smtClean="0">
                <a:solidFill>
                  <a:srgbClr val="FF0000"/>
                </a:solidFill>
              </a:rPr>
              <a:t>mantıksal bir yanı olmayan davranışlar</a:t>
            </a:r>
            <a:r>
              <a:rPr lang="tr-TR" sz="2400" dirty="0" smtClean="0"/>
              <a:t>dan meydana gelir.</a:t>
            </a:r>
          </a:p>
          <a:p>
            <a:pPr algn="just">
              <a:buFont typeface="Wingdings" pitchFamily="2" charset="2"/>
              <a:buChar char="v"/>
            </a:pPr>
            <a:endParaRPr lang="tr-TR" sz="2400" dirty="0" smtClean="0"/>
          </a:p>
          <a:p>
            <a:pPr algn="just">
              <a:buFont typeface="Wingdings" pitchFamily="2" charset="2"/>
              <a:buChar char="v"/>
            </a:pPr>
            <a:r>
              <a:rPr lang="tr-TR" sz="2400" dirty="0" smtClean="0"/>
              <a:t> Hemen hemen herkesin bir çeşit bastırılmış olan batıl inançları vardır. </a:t>
            </a:r>
          </a:p>
          <a:p>
            <a:pPr algn="just">
              <a:buFont typeface="Wingdings" pitchFamily="2" charset="2"/>
              <a:buChar char="v"/>
            </a:pPr>
            <a:endParaRPr lang="tr-TR" sz="2400" dirty="0" smtClean="0"/>
          </a:p>
          <a:p>
            <a:pPr algn="just">
              <a:buFont typeface="Wingdings" pitchFamily="2" charset="2"/>
              <a:buChar char="v"/>
            </a:pPr>
            <a:r>
              <a:rPr lang="tr-TR" sz="2400" dirty="0" smtClean="0"/>
              <a:t> Bu bireyler genellikle davranışlarının anlam taşımadığının farkındadırlar, ama </a:t>
            </a:r>
            <a:r>
              <a:rPr lang="tr-TR" sz="2400" dirty="0" smtClean="0">
                <a:solidFill>
                  <a:srgbClr val="FF0000"/>
                </a:solidFill>
              </a:rPr>
              <a:t>onu kontrol edemezler</a:t>
            </a:r>
            <a:r>
              <a:rPr lang="tr-TR" sz="2400" dirty="0" smtClean="0"/>
              <a:t>. </a:t>
            </a:r>
          </a:p>
          <a:p>
            <a:pPr algn="just">
              <a:buFont typeface="Wingdings" pitchFamily="2" charset="2"/>
              <a:buChar char="v"/>
            </a:pPr>
            <a:endParaRPr lang="tr-TR" sz="2400" dirty="0" smtClean="0"/>
          </a:p>
          <a:p>
            <a:pPr algn="just">
              <a:buFont typeface="Wingdings" pitchFamily="2" charset="2"/>
              <a:buChar char="v"/>
            </a:pPr>
            <a:r>
              <a:rPr lang="tr-TR" sz="2400" dirty="0" smtClean="0"/>
              <a:t> Bu kişiler, </a:t>
            </a:r>
            <a:r>
              <a:rPr lang="tr-TR" sz="2400" dirty="0" smtClean="0">
                <a:solidFill>
                  <a:srgbClr val="FF0000"/>
                </a:solidFill>
              </a:rPr>
              <a:t>her kapı tokmağını ellediklerinde, ellerini yıkamak isteyebilirler. </a:t>
            </a:r>
          </a:p>
          <a:p>
            <a:pPr algn="just"/>
            <a:r>
              <a:rPr lang="tr-TR" sz="2400" dirty="0" smtClean="0"/>
              <a:t> Odalarındaki her eşyanın aynı yerde durmasını isteyebilirler.</a:t>
            </a:r>
            <a:endParaRPr lang="tr-TR"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14348" y="857232"/>
            <a:ext cx="7572428" cy="4893647"/>
          </a:xfrm>
          <a:prstGeom prst="rect">
            <a:avLst/>
          </a:prstGeom>
        </p:spPr>
        <p:txBody>
          <a:bodyPr wrap="square">
            <a:spAutoFit/>
          </a:bodyPr>
          <a:lstStyle/>
          <a:p>
            <a:r>
              <a:rPr lang="tr-TR" sz="3200" b="1" i="1" dirty="0" smtClean="0"/>
              <a:t>                               Fobiler</a:t>
            </a:r>
            <a:endParaRPr lang="tr-TR" sz="3200" b="1" dirty="0" smtClean="0"/>
          </a:p>
          <a:p>
            <a:r>
              <a:rPr lang="tr-TR" sz="2000" dirty="0" err="1" smtClean="0"/>
              <a:t>Akrofobi</a:t>
            </a:r>
            <a:r>
              <a:rPr lang="tr-TR" sz="2000" dirty="0" smtClean="0"/>
              <a:t>                        Yükseklik</a:t>
            </a:r>
          </a:p>
          <a:p>
            <a:r>
              <a:rPr lang="tr-TR" sz="2000" dirty="0" err="1" smtClean="0"/>
              <a:t>Aerofobi</a:t>
            </a:r>
            <a:r>
              <a:rPr lang="tr-TR" sz="2000" dirty="0" smtClean="0"/>
              <a:t>                        Uçmak</a:t>
            </a:r>
          </a:p>
          <a:p>
            <a:r>
              <a:rPr lang="tr-TR" sz="2000" dirty="0" smtClean="0"/>
              <a:t>Agorafobi                      Açık alan</a:t>
            </a:r>
          </a:p>
          <a:p>
            <a:r>
              <a:rPr lang="tr-TR" sz="2000" dirty="0" err="1" smtClean="0"/>
              <a:t>Ailorofobi</a:t>
            </a:r>
            <a:r>
              <a:rPr lang="tr-TR" sz="2000" dirty="0" smtClean="0"/>
              <a:t>                      Kediler</a:t>
            </a:r>
          </a:p>
          <a:p>
            <a:r>
              <a:rPr lang="tr-TR" sz="2000" dirty="0" err="1" smtClean="0"/>
              <a:t>Amaksofobi</a:t>
            </a:r>
            <a:r>
              <a:rPr lang="tr-TR" sz="2000" dirty="0" smtClean="0"/>
              <a:t>                   Araba sürmek</a:t>
            </a:r>
          </a:p>
          <a:p>
            <a:r>
              <a:rPr lang="tr-TR" sz="2000" dirty="0" err="1" smtClean="0"/>
              <a:t>Anthofobi</a:t>
            </a:r>
            <a:r>
              <a:rPr lang="tr-TR" sz="2000" dirty="0" smtClean="0"/>
              <a:t>                      Çiçekler</a:t>
            </a:r>
          </a:p>
          <a:p>
            <a:r>
              <a:rPr lang="tr-TR" sz="2000" dirty="0" err="1" smtClean="0"/>
              <a:t>Arakfobi</a:t>
            </a:r>
            <a:r>
              <a:rPr lang="tr-TR" sz="2000" dirty="0" smtClean="0"/>
              <a:t>                         Örümcekler</a:t>
            </a:r>
          </a:p>
          <a:p>
            <a:r>
              <a:rPr lang="tr-TR" sz="2000" dirty="0" err="1" smtClean="0"/>
              <a:t>Astrafobi</a:t>
            </a:r>
            <a:r>
              <a:rPr lang="tr-TR" sz="2000" dirty="0" smtClean="0"/>
              <a:t>                        Şimşek gürültüsü</a:t>
            </a:r>
          </a:p>
          <a:p>
            <a:r>
              <a:rPr lang="tr-TR" sz="2000" dirty="0" err="1" smtClean="0"/>
              <a:t>Brontofobi</a:t>
            </a:r>
            <a:r>
              <a:rPr lang="tr-TR" sz="2000" dirty="0" smtClean="0"/>
              <a:t>                     Gök gürültüsü</a:t>
            </a:r>
          </a:p>
          <a:p>
            <a:r>
              <a:rPr lang="tr-TR" sz="2000" dirty="0" smtClean="0"/>
              <a:t>Klostrofobi                    Kapalı yerler</a:t>
            </a:r>
          </a:p>
          <a:p>
            <a:r>
              <a:rPr lang="tr-TR" sz="2000" dirty="0" err="1" smtClean="0"/>
              <a:t>Sinofobi</a:t>
            </a:r>
            <a:r>
              <a:rPr lang="tr-TR" sz="2000" dirty="0" smtClean="0"/>
              <a:t>                         Köpekler</a:t>
            </a:r>
          </a:p>
          <a:p>
            <a:r>
              <a:rPr lang="tr-TR" sz="2000" dirty="0" err="1" smtClean="0"/>
              <a:t>Demetofobi</a:t>
            </a:r>
            <a:r>
              <a:rPr lang="tr-TR" sz="2000" dirty="0" smtClean="0"/>
              <a:t>                   Delilik</a:t>
            </a:r>
          </a:p>
          <a:p>
            <a:r>
              <a:rPr lang="tr-TR" sz="2000" dirty="0" err="1" smtClean="0"/>
              <a:t>Sefirofobi</a:t>
            </a:r>
            <a:r>
              <a:rPr lang="tr-TR" sz="2000" dirty="0" smtClean="0"/>
              <a:t>                       Köprüler</a:t>
            </a:r>
          </a:p>
          <a:p>
            <a:endParaRPr lang="tr-TR"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0" y="214290"/>
            <a:ext cx="9144000" cy="7232749"/>
          </a:xfrm>
          <a:prstGeom prst="rect">
            <a:avLst/>
          </a:prstGeom>
        </p:spPr>
        <p:txBody>
          <a:bodyPr wrap="square">
            <a:spAutoFit/>
          </a:bodyPr>
          <a:lstStyle/>
          <a:p>
            <a:r>
              <a:rPr lang="tr-TR" sz="2800" b="1" dirty="0" smtClean="0"/>
              <a:t>Somotoform Bozukluklar( somatik)</a:t>
            </a:r>
          </a:p>
          <a:p>
            <a:endParaRPr lang="tr-TR" sz="2800" b="1" dirty="0" smtClean="0"/>
          </a:p>
          <a:p>
            <a:pPr>
              <a:buFont typeface="Wingdings" pitchFamily="2" charset="2"/>
              <a:buChar char="v"/>
            </a:pPr>
            <a:r>
              <a:rPr lang="tr-TR" sz="2400" dirty="0" smtClean="0"/>
              <a:t>Kaygının neden olduğu bedensel (somotoform) bozukluklar herhangi bir neden olmadan kendini gösterir. </a:t>
            </a:r>
          </a:p>
          <a:p>
            <a:r>
              <a:rPr lang="tr-TR" sz="2400" dirty="0" smtClean="0">
                <a:solidFill>
                  <a:srgbClr val="FF0000"/>
                </a:solidFill>
              </a:rPr>
              <a:t>Bedensel hastalıkların oluşumunda duygusal belirleyicilerin</a:t>
            </a:r>
            <a:r>
              <a:rPr lang="tr-TR" sz="2400" dirty="0" smtClean="0"/>
              <a:t> önemi büyüktür.</a:t>
            </a:r>
          </a:p>
          <a:p>
            <a:endParaRPr lang="tr-TR" sz="2400" dirty="0" smtClean="0"/>
          </a:p>
          <a:p>
            <a:endParaRPr lang="tr-TR" sz="2400" dirty="0" smtClean="0"/>
          </a:p>
          <a:p>
            <a:pPr>
              <a:buFont typeface="Wingdings" pitchFamily="2" charset="2"/>
              <a:buChar char="v"/>
            </a:pPr>
            <a:r>
              <a:rPr lang="tr-TR" sz="2400" dirty="0" smtClean="0"/>
              <a:t>Bu tür hastalıklarda duyguların boşalımını sağlayan yollar kapanmış olduğundan, </a:t>
            </a:r>
            <a:r>
              <a:rPr lang="tr-TR" sz="2400" dirty="0" smtClean="0">
                <a:solidFill>
                  <a:srgbClr val="FF0000"/>
                </a:solidFill>
              </a:rPr>
              <a:t>gerilim iç organlar yoluyla </a:t>
            </a:r>
            <a:r>
              <a:rPr lang="tr-TR" sz="2400" dirty="0" smtClean="0"/>
              <a:t>olur. </a:t>
            </a:r>
          </a:p>
          <a:p>
            <a:r>
              <a:rPr lang="tr-TR" sz="2400" dirty="0" smtClean="0"/>
              <a:t>Bu süreç bilinç dışında oluşur. Bu tür kişiler, hiçbir belirti taşımayan bedensel hastalıklardan yakınırlar. </a:t>
            </a:r>
          </a:p>
          <a:p>
            <a:endParaRPr lang="tr-TR" sz="2400" dirty="0" smtClean="0"/>
          </a:p>
          <a:p>
            <a:endParaRPr lang="tr-TR" sz="2400" dirty="0" smtClean="0"/>
          </a:p>
          <a:p>
            <a:pPr>
              <a:buFont typeface="Wingdings" pitchFamily="2" charset="2"/>
              <a:buChar char="v"/>
            </a:pPr>
            <a:r>
              <a:rPr lang="tr-TR" sz="2400" dirty="0" smtClean="0"/>
              <a:t>Diğer bir deyişle, onların </a:t>
            </a:r>
            <a:r>
              <a:rPr lang="tr-TR" sz="2400" dirty="0" smtClean="0">
                <a:solidFill>
                  <a:srgbClr val="FF0000"/>
                </a:solidFill>
              </a:rPr>
              <a:t>hiçbir bedensel rahatsızlıkları </a:t>
            </a:r>
            <a:r>
              <a:rPr lang="tr-TR" sz="2400" dirty="0" smtClean="0"/>
              <a:t>yoktur. Bu tür rahatsızlıklarda ortaya çıkan belirtiler, duygulara normal olarak eşlik eden bedensel tepkilerin abartılmış biçimleridir. </a:t>
            </a:r>
          </a:p>
          <a:p>
            <a:pPr>
              <a:buFont typeface="Wingdings" pitchFamily="2" charset="2"/>
              <a:buChar char="v"/>
            </a:pPr>
            <a:endParaRPr lang="tr-TR" sz="2400" dirty="0" smtClean="0"/>
          </a:p>
          <a:p>
            <a:pPr>
              <a:buFont typeface="Wingdings" pitchFamily="2" charset="2"/>
              <a:buChar char="v"/>
            </a:pPr>
            <a:endParaRPr lang="tr-T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57158" y="571480"/>
            <a:ext cx="8429684" cy="1723549"/>
          </a:xfrm>
          <a:prstGeom prst="rect">
            <a:avLst/>
          </a:prstGeom>
        </p:spPr>
        <p:txBody>
          <a:bodyPr wrap="square">
            <a:spAutoFit/>
          </a:bodyPr>
          <a:lstStyle/>
          <a:p>
            <a:pPr algn="just"/>
            <a:r>
              <a:rPr lang="tr-TR" sz="2800" b="1" dirty="0" smtClean="0"/>
              <a:t>Dissosiyatif Bozukluklar</a:t>
            </a:r>
          </a:p>
          <a:p>
            <a:pPr algn="just"/>
            <a:r>
              <a:rPr lang="tr-TR" sz="2000" dirty="0" smtClean="0"/>
              <a:t>Dissosiyatif bozukluklar söz konusu olduğunda birey stres ya da kaygıyı azaltarak </a:t>
            </a:r>
            <a:r>
              <a:rPr lang="tr-TR" sz="2000" dirty="0" smtClean="0">
                <a:solidFill>
                  <a:srgbClr val="FF0000"/>
                </a:solidFill>
              </a:rPr>
              <a:t>kendi kişiliğinden kaçar. </a:t>
            </a:r>
            <a:r>
              <a:rPr lang="tr-TR" sz="2000" dirty="0" smtClean="0"/>
              <a:t>Bireyin bilinci bölümlere ayrılır ve ilişkisiz biçimde işlemeye başlar. Üç temel Dissosiyatif bozukluk vardır</a:t>
            </a:r>
          </a:p>
          <a:p>
            <a:endParaRPr lang="tr-TR" dirty="0"/>
          </a:p>
        </p:txBody>
      </p:sp>
      <p:sp>
        <p:nvSpPr>
          <p:cNvPr id="3" name="2 Dikdörtgen"/>
          <p:cNvSpPr/>
          <p:nvPr/>
        </p:nvSpPr>
        <p:spPr>
          <a:xfrm>
            <a:off x="357158" y="2143116"/>
            <a:ext cx="8572560" cy="1323439"/>
          </a:xfrm>
          <a:prstGeom prst="rect">
            <a:avLst/>
          </a:prstGeom>
        </p:spPr>
        <p:txBody>
          <a:bodyPr wrap="square">
            <a:spAutoFit/>
          </a:bodyPr>
          <a:lstStyle/>
          <a:p>
            <a:pPr algn="just"/>
            <a:r>
              <a:rPr lang="tr-TR" sz="2000" b="1" dirty="0" smtClean="0"/>
              <a:t>Amnezi: </a:t>
            </a:r>
            <a:r>
              <a:rPr lang="tr-TR" sz="2000" dirty="0" smtClean="0">
                <a:solidFill>
                  <a:srgbClr val="FF0000"/>
                </a:solidFill>
              </a:rPr>
              <a:t>Bellek kaybıdır. </a:t>
            </a:r>
            <a:r>
              <a:rPr lang="tr-TR" sz="2000" dirty="0" smtClean="0"/>
              <a:t>Belleğin parçasal ya da tümden kaybı anlamına gelir. Bireydeki bellek kayıpları ya beyinde oluşan organik bozukluklardan ya da psikolojik nedenlerden oluşur. Psikolojik amnezi organik hiçbir nedeni bulunmayan bellek kaybına verilen isimdir.</a:t>
            </a:r>
            <a:endParaRPr lang="tr-TR" sz="2000" dirty="0"/>
          </a:p>
        </p:txBody>
      </p:sp>
      <p:sp>
        <p:nvSpPr>
          <p:cNvPr id="4" name="3 Dikdörtgen"/>
          <p:cNvSpPr/>
          <p:nvPr/>
        </p:nvSpPr>
        <p:spPr>
          <a:xfrm>
            <a:off x="357158" y="3500438"/>
            <a:ext cx="8215370" cy="1323439"/>
          </a:xfrm>
          <a:prstGeom prst="rect">
            <a:avLst/>
          </a:prstGeom>
        </p:spPr>
        <p:txBody>
          <a:bodyPr wrap="square">
            <a:spAutoFit/>
          </a:bodyPr>
          <a:lstStyle/>
          <a:p>
            <a:pPr algn="just"/>
            <a:r>
              <a:rPr lang="tr-TR" sz="2000" b="1" dirty="0" smtClean="0"/>
              <a:t>Fug (Tüm bellek kaybı): </a:t>
            </a:r>
            <a:r>
              <a:rPr lang="tr-TR" sz="2000" dirty="0" smtClean="0"/>
              <a:t>Bireyin </a:t>
            </a:r>
            <a:r>
              <a:rPr lang="tr-TR" sz="2000" dirty="0" smtClean="0">
                <a:solidFill>
                  <a:srgbClr val="FF0000"/>
                </a:solidFill>
              </a:rPr>
              <a:t>bütün belleğini kaybetmesine </a:t>
            </a:r>
            <a:r>
              <a:rPr lang="tr-TR" sz="2000" dirty="0" smtClean="0"/>
              <a:t>verilen isimdir. Birey nerde olduğunu, niçin orada olduğunu bilemez. Bu durum birkaç saat veya en fazla bir ya da iki gün sürer. Çok ender durumlar da birkaç yıl sürebilir.</a:t>
            </a:r>
            <a:endParaRPr lang="tr-TR" sz="2000" dirty="0"/>
          </a:p>
        </p:txBody>
      </p:sp>
      <p:sp>
        <p:nvSpPr>
          <p:cNvPr id="5" name="4 Dikdörtgen"/>
          <p:cNvSpPr/>
          <p:nvPr/>
        </p:nvSpPr>
        <p:spPr>
          <a:xfrm>
            <a:off x="357158" y="4929198"/>
            <a:ext cx="8286808" cy="1323439"/>
          </a:xfrm>
          <a:prstGeom prst="rect">
            <a:avLst/>
          </a:prstGeom>
        </p:spPr>
        <p:txBody>
          <a:bodyPr wrap="square">
            <a:spAutoFit/>
          </a:bodyPr>
          <a:lstStyle/>
          <a:p>
            <a:pPr algn="just"/>
            <a:r>
              <a:rPr lang="tr-TR" sz="2000" b="1" dirty="0" smtClean="0"/>
              <a:t>Çoklu kişilik: </a:t>
            </a:r>
            <a:r>
              <a:rPr lang="tr-TR" sz="2000" dirty="0" smtClean="0"/>
              <a:t>Genellikle erkeklerde kadınlardan daha fazla görülür. </a:t>
            </a:r>
            <a:r>
              <a:rPr lang="tr-TR" sz="2000" dirty="0" smtClean="0">
                <a:solidFill>
                  <a:srgbClr val="FF0000"/>
                </a:solidFill>
              </a:rPr>
              <a:t>Bireyler birden fazla kişilik gösterirler</a:t>
            </a:r>
            <a:r>
              <a:rPr lang="tr-TR" sz="2000" dirty="0" smtClean="0"/>
              <a:t>. Temel kişilik kibar, sakin ve temkinli ise, ikinci kişilik kaba, faal ve uçarı bir özellik gösterir. Bazı bireyler bir - iki - üç hatta dört kişilik gösterir.</a:t>
            </a:r>
            <a:endParaRPr lang="tr-TR"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20" y="214291"/>
            <a:ext cx="8715436" cy="6063198"/>
          </a:xfrm>
          <a:prstGeom prst="rect">
            <a:avLst/>
          </a:prstGeom>
        </p:spPr>
        <p:txBody>
          <a:bodyPr wrap="square">
            <a:spAutoFit/>
          </a:bodyPr>
          <a:lstStyle/>
          <a:p>
            <a:r>
              <a:rPr lang="tr-TR" sz="2800" b="1" dirty="0" smtClean="0"/>
              <a:t>Duygudurum Bozuklukları</a:t>
            </a:r>
          </a:p>
          <a:p>
            <a:pPr algn="just"/>
            <a:r>
              <a:rPr lang="tr-TR" sz="2000" dirty="0" smtClean="0"/>
              <a:t>Nevrotik bozuklukların son tipidir. En yaygın </a:t>
            </a:r>
            <a:r>
              <a:rPr lang="tr-TR" sz="2000" dirty="0" smtClean="0">
                <a:solidFill>
                  <a:srgbClr val="FF0000"/>
                </a:solidFill>
              </a:rPr>
              <a:t>depresyon</a:t>
            </a:r>
            <a:r>
              <a:rPr lang="tr-TR" sz="2000" dirty="0" smtClean="0"/>
              <a:t> tipidir. Hemen hemen herkesin kendisini bunalımda hissettiği anlar olabilir. Bununla birlikte, kişi bu duygudan kurtulamıyorsa ve bu durum hep devam ediyorsa bireyin nevrotik olduğu düşünülür.</a:t>
            </a:r>
          </a:p>
          <a:p>
            <a:pPr algn="just"/>
            <a:endParaRPr lang="tr-TR" sz="2000" dirty="0" smtClean="0"/>
          </a:p>
          <a:p>
            <a:pPr algn="just">
              <a:buFont typeface="Wingdings" pitchFamily="2" charset="2"/>
              <a:buChar char="Ø"/>
            </a:pPr>
            <a:r>
              <a:rPr lang="tr-TR" sz="2000" dirty="0" smtClean="0"/>
              <a:t> Örneğin aileden bir yakınımızı kaybedersek </a:t>
            </a:r>
            <a:r>
              <a:rPr lang="tr-TR" sz="2000" dirty="0" smtClean="0">
                <a:solidFill>
                  <a:srgbClr val="FF0000"/>
                </a:solidFill>
              </a:rPr>
              <a:t>normal olarak aylarca bunalımda </a:t>
            </a:r>
            <a:r>
              <a:rPr lang="tr-TR" sz="2000" dirty="0" smtClean="0"/>
              <a:t>olabiliriz, ama bu süresiz devam ederse, kendi içimize kapanır, suçluluk ve değersizlik duygularına tutsak düşer ve </a:t>
            </a:r>
            <a:r>
              <a:rPr lang="tr-TR" sz="2000" dirty="0" smtClean="0">
                <a:solidFill>
                  <a:srgbClr val="FF0000"/>
                </a:solidFill>
              </a:rPr>
              <a:t>gelecekten umudumuzu keseriz. </a:t>
            </a:r>
          </a:p>
          <a:p>
            <a:pPr algn="just">
              <a:buFont typeface="Wingdings" pitchFamily="2" charset="2"/>
              <a:buChar char="Ø"/>
            </a:pPr>
            <a:endParaRPr lang="tr-TR" sz="2000" dirty="0" smtClean="0"/>
          </a:p>
          <a:p>
            <a:pPr algn="just">
              <a:buFont typeface="Wingdings" pitchFamily="2" charset="2"/>
              <a:buChar char="Ø"/>
            </a:pPr>
            <a:r>
              <a:rPr lang="tr-TR" sz="2000" dirty="0" smtClean="0"/>
              <a:t>Bu durumda depresyon durumumuz ciddi boyutlarda demektir. Çoğu vakalarda birey işe ya da okula gitmek istemez. </a:t>
            </a:r>
            <a:r>
              <a:rPr lang="tr-TR" sz="2000" dirty="0" smtClean="0">
                <a:solidFill>
                  <a:srgbClr val="FF0000"/>
                </a:solidFill>
              </a:rPr>
              <a:t>Boşluğa bakarak gözlerini dikerek çoğu zaman öylece oturur</a:t>
            </a:r>
            <a:r>
              <a:rPr lang="tr-TR" sz="2000" dirty="0" smtClean="0"/>
              <a:t>. Hayatın sadece karamsar yönünü görür. </a:t>
            </a:r>
          </a:p>
          <a:p>
            <a:pPr algn="just">
              <a:buFont typeface="Wingdings" pitchFamily="2" charset="2"/>
              <a:buChar char="Ø"/>
            </a:pPr>
            <a:endParaRPr lang="tr-TR" sz="2000" dirty="0" smtClean="0"/>
          </a:p>
          <a:p>
            <a:pPr algn="just">
              <a:buFont typeface="Wingdings" pitchFamily="2" charset="2"/>
              <a:buChar char="Ø"/>
            </a:pPr>
            <a:r>
              <a:rPr lang="tr-TR" sz="2000" dirty="0" smtClean="0"/>
              <a:t>Bazı durumlarda ise birey çok hareketli ya da durgun haller gösterir, yemek yemez, gece uyumaz, hatta intihara bile teşebbüs edebilir. Bu durumlarda, kendi iyiliği için, bireyin hastanede tedavi görmesi gerekir(</a:t>
            </a:r>
            <a:r>
              <a:rPr lang="tr-TR" sz="2000" dirty="0" err="1" smtClean="0">
                <a:solidFill>
                  <a:srgbClr val="FF0000"/>
                </a:solidFill>
              </a:rPr>
              <a:t>manik</a:t>
            </a:r>
            <a:r>
              <a:rPr lang="tr-TR" sz="2000" dirty="0" smtClean="0">
                <a:solidFill>
                  <a:srgbClr val="FF0000"/>
                </a:solidFill>
              </a:rPr>
              <a:t> </a:t>
            </a:r>
            <a:r>
              <a:rPr lang="tr-TR" sz="2000" dirty="0" err="1" smtClean="0">
                <a:solidFill>
                  <a:srgbClr val="FF0000"/>
                </a:solidFill>
              </a:rPr>
              <a:t>depresif</a:t>
            </a:r>
            <a:r>
              <a:rPr lang="tr-TR" sz="2000" dirty="0" smtClean="0"/>
              <a:t>)</a:t>
            </a:r>
          </a:p>
          <a:p>
            <a:pPr algn="just"/>
            <a:endParaRPr lang="tr-TR"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4282" y="1166843"/>
            <a:ext cx="8715436" cy="4093428"/>
          </a:xfrm>
          <a:prstGeom prst="rect">
            <a:avLst/>
          </a:prstGeom>
        </p:spPr>
        <p:txBody>
          <a:bodyPr wrap="square">
            <a:spAutoFit/>
          </a:bodyPr>
          <a:lstStyle/>
          <a:p>
            <a:r>
              <a:rPr lang="tr-TR" sz="2000" b="1" dirty="0" smtClean="0"/>
              <a:t>                                                  PSİKOZ ÇEŞİTLERİ</a:t>
            </a:r>
          </a:p>
          <a:p>
            <a:r>
              <a:rPr lang="tr-TR" sz="2000" dirty="0" smtClean="0"/>
              <a:t>Psikoz önemli psikolojik bozukluklara verilen addır ve genellikle </a:t>
            </a:r>
            <a:r>
              <a:rPr lang="tr-TR" sz="2000" dirty="0" smtClean="0">
                <a:solidFill>
                  <a:srgbClr val="FF0000"/>
                </a:solidFill>
              </a:rPr>
              <a:t>hastanede tedavi görmeyi </a:t>
            </a:r>
            <a:r>
              <a:rPr lang="tr-TR" sz="2000" dirty="0" smtClean="0"/>
              <a:t>gerektirir. </a:t>
            </a:r>
          </a:p>
          <a:p>
            <a:endParaRPr lang="tr-TR" sz="2000" dirty="0" smtClean="0"/>
          </a:p>
          <a:p>
            <a:r>
              <a:rPr lang="tr-TR" sz="2000" dirty="0" smtClean="0"/>
              <a:t>Psikozlar fonksiyonel ve organik psikozlar diye ikiye ayrılır.</a:t>
            </a:r>
          </a:p>
          <a:p>
            <a:endParaRPr lang="tr-TR" sz="2000" dirty="0" smtClean="0"/>
          </a:p>
          <a:p>
            <a:r>
              <a:rPr lang="tr-TR" sz="2000" dirty="0" smtClean="0"/>
              <a:t>Psikoz herhangi bir beyin zedelenmesine veya bozukluğuna bağlanmadığı zaman fonksiyonel psikoz adı verilir. </a:t>
            </a:r>
          </a:p>
          <a:p>
            <a:endParaRPr lang="tr-TR" sz="2000" b="1" dirty="0" smtClean="0"/>
          </a:p>
          <a:p>
            <a:r>
              <a:rPr lang="tr-TR" sz="2000" dirty="0" smtClean="0"/>
              <a:t>Fonksiyonel olanlar </a:t>
            </a:r>
            <a:r>
              <a:rPr lang="tr-TR" sz="2000" dirty="0" smtClean="0">
                <a:solidFill>
                  <a:srgbClr val="FF0000"/>
                </a:solidFill>
              </a:rPr>
              <a:t>şizofren ve psikotik duygusal</a:t>
            </a:r>
          </a:p>
          <a:p>
            <a:r>
              <a:rPr lang="tr-TR" sz="2000" dirty="0" smtClean="0">
                <a:solidFill>
                  <a:srgbClr val="FF0000"/>
                </a:solidFill>
              </a:rPr>
              <a:t>bozukluklardır.</a:t>
            </a:r>
            <a:r>
              <a:rPr lang="tr-TR" sz="2000" dirty="0" smtClean="0"/>
              <a:t> Beyin zedelenmesi, beyin tümörü, ya da beynin çalışmasındaki aksaklıklardan doğan psikozlara </a:t>
            </a:r>
            <a:r>
              <a:rPr lang="tr-TR" sz="2000" dirty="0" smtClean="0">
                <a:solidFill>
                  <a:srgbClr val="FF0000"/>
                </a:solidFill>
              </a:rPr>
              <a:t>organik psikozlar</a:t>
            </a:r>
            <a:r>
              <a:rPr lang="tr-TR" sz="2000" b="1" dirty="0" smtClean="0"/>
              <a:t> </a:t>
            </a:r>
            <a:r>
              <a:rPr lang="tr-TR" sz="2000" dirty="0" smtClean="0"/>
              <a:t>adı verilir.</a:t>
            </a:r>
          </a:p>
          <a:p>
            <a:endParaRPr lang="tr-T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6000768"/>
          </a:xfrm>
        </p:spPr>
        <p:txBody>
          <a:bodyPr>
            <a:normAutofit/>
          </a:bodyPr>
          <a:lstStyle/>
          <a:p>
            <a:pPr algn="just">
              <a:buNone/>
            </a:pPr>
            <a:r>
              <a:rPr lang="tr-TR" dirty="0" smtClean="0"/>
              <a:t>■ Sağlıklı bir birey, </a:t>
            </a:r>
            <a:r>
              <a:rPr lang="tr-TR" dirty="0" smtClean="0">
                <a:solidFill>
                  <a:srgbClr val="FF0000"/>
                </a:solidFill>
              </a:rPr>
              <a:t>günlük hayata </a:t>
            </a:r>
            <a:r>
              <a:rPr lang="tr-TR" dirty="0" smtClean="0"/>
              <a:t>ayak uydurabilendir. Günlük hayatın gerektirdiği rutin  işlerle baş edebilir.</a:t>
            </a:r>
          </a:p>
          <a:p>
            <a:pPr algn="just">
              <a:buNone/>
            </a:pPr>
            <a:r>
              <a:rPr lang="tr-TR" dirty="0" smtClean="0"/>
              <a:t> </a:t>
            </a:r>
          </a:p>
          <a:p>
            <a:pPr algn="just">
              <a:buNone/>
            </a:pPr>
            <a:r>
              <a:rPr lang="tr-TR" dirty="0" smtClean="0"/>
              <a:t>■ Sağlıklı bir birey, çevresindekilerle iyi geçinebilen insandır. </a:t>
            </a:r>
            <a:r>
              <a:rPr lang="tr-TR" dirty="0" smtClean="0">
                <a:solidFill>
                  <a:srgbClr val="FF0000"/>
                </a:solidFill>
              </a:rPr>
              <a:t>Gerçeği anlayabilir ve onunla baş edebilir</a:t>
            </a:r>
            <a:r>
              <a:rPr lang="tr-TR" dirty="0" smtClean="0"/>
              <a:t>. Mesleklerinin gerektirdiğini yerine getirirler ve toplumun diğer ihtiyaçlarına da yanıt verebilirler.</a:t>
            </a:r>
          </a:p>
          <a:p>
            <a:pPr algn="just">
              <a:buNone/>
            </a:pPr>
            <a:endParaRPr lang="tr-TR" dirty="0" smtClean="0"/>
          </a:p>
          <a:p>
            <a:pPr algn="just">
              <a:buNone/>
            </a:pPr>
            <a:r>
              <a:rPr lang="tr-TR" dirty="0" smtClean="0"/>
              <a:t>  ■ Sağlıklı birey kendi içinde huzurludur ve kasıtlı olarak diğerlerine ya da </a:t>
            </a:r>
            <a:r>
              <a:rPr lang="tr-TR" dirty="0" smtClean="0">
                <a:solidFill>
                  <a:srgbClr val="FF0000"/>
                </a:solidFill>
              </a:rPr>
              <a:t>kendisine acı çektirmek amacı </a:t>
            </a:r>
            <a:r>
              <a:rPr lang="tr-TR" dirty="0" smtClean="0"/>
              <a:t>gütmez. Kendi kimliği içinde huzurludur.</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57158" y="1000108"/>
            <a:ext cx="8429684" cy="5016758"/>
          </a:xfrm>
          <a:prstGeom prst="rect">
            <a:avLst/>
          </a:prstGeom>
        </p:spPr>
        <p:txBody>
          <a:bodyPr wrap="square">
            <a:spAutoFit/>
          </a:bodyPr>
          <a:lstStyle/>
          <a:p>
            <a:pPr algn="just"/>
            <a:r>
              <a:rPr lang="tr-TR" sz="2000" b="1" dirty="0" smtClean="0"/>
              <a:t>Paranoyak şizofren: </a:t>
            </a:r>
          </a:p>
          <a:p>
            <a:pPr algn="just"/>
            <a:r>
              <a:rPr lang="tr-TR" sz="2000" dirty="0" smtClean="0"/>
              <a:t>Büyüklük ya da eziyet etme hayalleri paranoyak şizofrenler için geçerlidir. </a:t>
            </a:r>
            <a:r>
              <a:rPr lang="tr-TR" sz="2000" dirty="0" smtClean="0">
                <a:solidFill>
                  <a:srgbClr val="FF0000"/>
                </a:solidFill>
              </a:rPr>
              <a:t>Kendilerini büyük </a:t>
            </a:r>
            <a:r>
              <a:rPr lang="tr-TR" sz="2000" dirty="0" smtClean="0"/>
              <a:t>görürler. Başkalarının kendilerine eziyet ettiklerinden, arkalarından konuştuklarından kısacası </a:t>
            </a:r>
            <a:r>
              <a:rPr lang="tr-TR" sz="2000" dirty="0" smtClean="0">
                <a:solidFill>
                  <a:srgbClr val="FF0000"/>
                </a:solidFill>
              </a:rPr>
              <a:t>aldatıldıklarından kuşku duyarlar</a:t>
            </a:r>
            <a:r>
              <a:rPr lang="tr-TR" sz="2000" dirty="0" smtClean="0"/>
              <a:t>.</a:t>
            </a:r>
          </a:p>
          <a:p>
            <a:pPr algn="just"/>
            <a:endParaRPr lang="tr-TR" sz="2000" dirty="0" smtClean="0"/>
          </a:p>
          <a:p>
            <a:pPr algn="just"/>
            <a:r>
              <a:rPr lang="tr-TR" sz="2000" dirty="0" smtClean="0"/>
              <a:t> Birey, çoğu zaman </a:t>
            </a:r>
            <a:r>
              <a:rPr lang="tr-TR" sz="2000" dirty="0" smtClean="0">
                <a:solidFill>
                  <a:srgbClr val="FF0000"/>
                </a:solidFill>
              </a:rPr>
              <a:t>düşman, kuşkucu ya da saldırgan </a:t>
            </a:r>
            <a:r>
              <a:rPr lang="tr-TR" sz="2000" dirty="0" smtClean="0"/>
              <a:t>olabilir. Özellikle de saldırgan davranış yaygındır</a:t>
            </a:r>
          </a:p>
          <a:p>
            <a:pPr algn="just"/>
            <a:endParaRPr lang="tr-TR" sz="2000" dirty="0" smtClean="0"/>
          </a:p>
          <a:p>
            <a:pPr algn="just"/>
            <a:r>
              <a:rPr lang="tr-TR" sz="2000" b="1" dirty="0" smtClean="0"/>
              <a:t>Katatonik şizofren: </a:t>
            </a:r>
          </a:p>
          <a:p>
            <a:pPr algn="just"/>
            <a:r>
              <a:rPr lang="tr-TR" sz="2000" dirty="0" smtClean="0"/>
              <a:t>Burada her türlü devinim birden yitirilir ve kişi belirli bir beden durumunu değiştirmeksizin, </a:t>
            </a:r>
            <a:r>
              <a:rPr lang="tr-TR" sz="2000" dirty="0" smtClean="0">
                <a:solidFill>
                  <a:srgbClr val="FF0000"/>
                </a:solidFill>
              </a:rPr>
              <a:t>bir heykel gibi, saatlerce hatta günlerce bulunduğu yerde kalır.</a:t>
            </a:r>
          </a:p>
          <a:p>
            <a:pPr algn="just"/>
            <a:endParaRPr lang="tr-TR" sz="2000" dirty="0" smtClean="0"/>
          </a:p>
          <a:p>
            <a:pPr algn="just"/>
            <a:r>
              <a:rPr lang="tr-TR" sz="2000" dirty="0" smtClean="0"/>
              <a:t>Katatonik donmada gözler boş  bakar, yüz anlatımsızdır, tehditlere ve </a:t>
            </a:r>
            <a:r>
              <a:rPr lang="tr-TR" sz="2000" dirty="0" smtClean="0">
                <a:solidFill>
                  <a:srgbClr val="FF0000"/>
                </a:solidFill>
              </a:rPr>
              <a:t>acı veren uyaranlara tepki gösterilmez. </a:t>
            </a:r>
          </a:p>
          <a:p>
            <a:pPr algn="just"/>
            <a:endParaRPr lang="tr-TR" sz="20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20" y="500043"/>
            <a:ext cx="8643998" cy="5324535"/>
          </a:xfrm>
          <a:prstGeom prst="rect">
            <a:avLst/>
          </a:prstGeom>
        </p:spPr>
        <p:txBody>
          <a:bodyPr wrap="square">
            <a:spAutoFit/>
          </a:bodyPr>
          <a:lstStyle/>
          <a:p>
            <a:pPr algn="just"/>
            <a:r>
              <a:rPr lang="tr-TR" sz="2000" b="1" dirty="0" smtClean="0"/>
              <a:t>Basit şizofren: </a:t>
            </a:r>
          </a:p>
          <a:p>
            <a:pPr algn="just"/>
            <a:r>
              <a:rPr lang="tr-TR" sz="2000" dirty="0" smtClean="0"/>
              <a:t>Bu tür rahatsızlık yavaş biçimde gelişir. </a:t>
            </a:r>
            <a:r>
              <a:rPr lang="tr-TR" sz="2000" dirty="0" smtClean="0">
                <a:solidFill>
                  <a:srgbClr val="FF0000"/>
                </a:solidFill>
              </a:rPr>
              <a:t>Erinlik döneminden sonra bireyde ilgisizlik artar, çevresiyle bağlar kopmaya başlar ve okul başarısında düşme görülür. </a:t>
            </a:r>
          </a:p>
          <a:p>
            <a:pPr algn="just"/>
            <a:endParaRPr lang="tr-TR" sz="2000" dirty="0" smtClean="0"/>
          </a:p>
          <a:p>
            <a:pPr algn="just"/>
            <a:r>
              <a:rPr lang="tr-TR" sz="2000" dirty="0" smtClean="0"/>
              <a:t>Ailesiyle ve arkadaşlarıyla ilgilenmez. Karşı cinse ilgisiz kalır. Hiç bir şeye dikkatini vermez.Çalışmak için çaba göstermez. Birey çok az konuşur.</a:t>
            </a:r>
          </a:p>
          <a:p>
            <a:pPr algn="just"/>
            <a:endParaRPr lang="tr-TR" sz="2000" dirty="0" smtClean="0"/>
          </a:p>
          <a:p>
            <a:pPr algn="just"/>
            <a:r>
              <a:rPr lang="tr-TR" sz="2000" b="1" dirty="0" smtClean="0"/>
              <a:t> </a:t>
            </a:r>
          </a:p>
          <a:p>
            <a:pPr algn="just"/>
            <a:r>
              <a:rPr lang="tr-TR" sz="2000" b="1" dirty="0" smtClean="0"/>
              <a:t>Hebefrenik şizofreni: </a:t>
            </a:r>
          </a:p>
          <a:p>
            <a:pPr algn="just"/>
            <a:r>
              <a:rPr lang="tr-TR" sz="2000" dirty="0" smtClean="0">
                <a:solidFill>
                  <a:srgbClr val="FF0000"/>
                </a:solidFill>
              </a:rPr>
              <a:t>Çocuksu konuşma ve kıkırdama, bağlantısız konuşma, el ve kol hareketleri ve yüz mimikleri, kendi kendine konuşma, nedensiz bir kahkahayı izleyen ağlama nöbetleri vardır. </a:t>
            </a:r>
          </a:p>
          <a:p>
            <a:pPr algn="just"/>
            <a:endParaRPr lang="tr-TR" sz="2000" dirty="0" smtClean="0"/>
          </a:p>
          <a:p>
            <a:pPr algn="just"/>
            <a:r>
              <a:rPr lang="tr-TR" sz="2000" dirty="0" smtClean="0">
                <a:solidFill>
                  <a:srgbClr val="FF0000"/>
                </a:solidFill>
              </a:rPr>
              <a:t>Dışkı ve idrara aşırı ilgi, </a:t>
            </a:r>
            <a:r>
              <a:rPr lang="tr-TR" sz="2000" dirty="0" smtClean="0"/>
              <a:t>dışkının elbisesine, duvarlara silmesi ya da yemesi, utanç duygusunun tümden ortadan kalkarak cinsel organlarını göstermesi, öfke nöbetleri ve saldırganlık Hebefrenik şizofreninin belirtileridir.</a:t>
            </a:r>
            <a:endParaRPr lang="tr-TR"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379541" y="0"/>
            <a:ext cx="4384918" cy="369332"/>
          </a:xfrm>
          <a:prstGeom prst="rect">
            <a:avLst/>
          </a:prstGeom>
        </p:spPr>
        <p:txBody>
          <a:bodyPr wrap="square">
            <a:spAutoFit/>
          </a:bodyPr>
          <a:lstStyle/>
          <a:p>
            <a:r>
              <a:rPr lang="tr-TR" b="1" dirty="0" smtClean="0"/>
              <a:t>PSİKOTİK DUYGUSAL BOZUKLUKLAR</a:t>
            </a:r>
            <a:endParaRPr lang="tr-TR" dirty="0"/>
          </a:p>
        </p:txBody>
      </p:sp>
      <p:sp>
        <p:nvSpPr>
          <p:cNvPr id="3" name="2 Dikdörtgen"/>
          <p:cNvSpPr/>
          <p:nvPr/>
        </p:nvSpPr>
        <p:spPr>
          <a:xfrm>
            <a:off x="214282" y="500042"/>
            <a:ext cx="8786874" cy="6524863"/>
          </a:xfrm>
          <a:prstGeom prst="rect">
            <a:avLst/>
          </a:prstGeom>
        </p:spPr>
        <p:txBody>
          <a:bodyPr wrap="square">
            <a:spAutoFit/>
          </a:bodyPr>
          <a:lstStyle/>
          <a:p>
            <a:pPr algn="just"/>
            <a:r>
              <a:rPr lang="tr-TR" sz="2000" b="1" dirty="0" smtClean="0"/>
              <a:t>Depresyon (Duygusal Çöküntü)</a:t>
            </a:r>
          </a:p>
          <a:p>
            <a:pPr algn="just"/>
            <a:endParaRPr lang="tr-TR" sz="2000" b="1" dirty="0" smtClean="0"/>
          </a:p>
          <a:p>
            <a:pPr algn="just"/>
            <a:r>
              <a:rPr lang="tr-TR" sz="2000" dirty="0" smtClean="0"/>
              <a:t>Bu dönemde kişi değersizlik, suçluluk ve umutsuzluk duyguları içindedir. Bazı hastalar sık sık ağlar, bazıları </a:t>
            </a:r>
            <a:r>
              <a:rPr lang="tr-TR" sz="2000" dirty="0" smtClean="0">
                <a:solidFill>
                  <a:srgbClr val="FF0000"/>
                </a:solidFill>
              </a:rPr>
              <a:t>hayal ürünü günahlarından </a:t>
            </a:r>
            <a:r>
              <a:rPr lang="tr-TR" sz="2000" dirty="0" smtClean="0"/>
              <a:t>sürekli söz ederler, bir kısmı da yemekten içmekten kesilirler. </a:t>
            </a:r>
          </a:p>
          <a:p>
            <a:pPr algn="just"/>
            <a:endParaRPr lang="tr-TR" sz="2000" dirty="0" smtClean="0"/>
          </a:p>
          <a:p>
            <a:pPr algn="just"/>
            <a:r>
              <a:rPr lang="tr-TR" sz="2000" dirty="0" smtClean="0"/>
              <a:t>Normal yaşantılarıyla ilgileri kalmaz. Genellikle giyinme ve temizlenme gibi gündelik görevlerini yerine getiremezler. </a:t>
            </a:r>
            <a:r>
              <a:rPr lang="tr-TR" sz="2000" dirty="0" smtClean="0">
                <a:solidFill>
                  <a:srgbClr val="FF0000"/>
                </a:solidFill>
              </a:rPr>
              <a:t>Duygusal çöküntüler şiddetlenir ve kişi kendi kendine bakamaz hale gelirse, bu duruma psikotik depresyon adı verilir.</a:t>
            </a:r>
            <a:r>
              <a:rPr lang="tr-TR" sz="2000" b="1" dirty="0" smtClean="0">
                <a:solidFill>
                  <a:srgbClr val="FF0000"/>
                </a:solidFill>
              </a:rPr>
              <a:t> </a:t>
            </a:r>
          </a:p>
          <a:p>
            <a:pPr algn="just"/>
            <a:endParaRPr lang="tr-TR" sz="2000" b="1" dirty="0" smtClean="0"/>
          </a:p>
          <a:p>
            <a:pPr algn="just"/>
            <a:r>
              <a:rPr lang="tr-TR" sz="2000" b="1" dirty="0" smtClean="0"/>
              <a:t>Mani (Duygusal Coşku)</a:t>
            </a:r>
          </a:p>
          <a:p>
            <a:pPr algn="just"/>
            <a:endParaRPr lang="tr-TR" sz="2000" b="1" dirty="0" smtClean="0"/>
          </a:p>
          <a:p>
            <a:pPr algn="just"/>
            <a:r>
              <a:rPr lang="tr-TR" sz="2000" dirty="0" smtClean="0"/>
              <a:t>Depresyonun tam tersidir. Birey bu dönemde neşelidir. Kendine güveni vardır. </a:t>
            </a:r>
            <a:r>
              <a:rPr lang="tr-TR" sz="2000" dirty="0" smtClean="0">
                <a:solidFill>
                  <a:srgbClr val="FF0000"/>
                </a:solidFill>
              </a:rPr>
              <a:t>Kendisini devamlı olarak büyük görür ve gücünün yetemeyeceği işleri yapmaya kalkar. </a:t>
            </a:r>
          </a:p>
          <a:p>
            <a:pPr algn="just"/>
            <a:endParaRPr lang="tr-TR" sz="2000" dirty="0" smtClean="0"/>
          </a:p>
          <a:p>
            <a:pPr algn="just"/>
            <a:r>
              <a:rPr lang="tr-TR" sz="2000" dirty="0" smtClean="0"/>
              <a:t>Geçmiş yaşantılar ya da gelecek projeler hakkında ayrıntılı fikirler geliştirir. Çok konuşur ve konudan konuya atlar. </a:t>
            </a:r>
            <a:r>
              <a:rPr lang="tr-TR" sz="2000" dirty="0" smtClean="0">
                <a:solidFill>
                  <a:srgbClr val="FF0000"/>
                </a:solidFill>
              </a:rPr>
              <a:t>Kendine göre bir süper stardır.</a:t>
            </a:r>
            <a:r>
              <a:rPr lang="tr-TR" sz="2000" b="1" dirty="0" smtClean="0">
                <a:solidFill>
                  <a:srgbClr val="FF0000"/>
                </a:solidFill>
              </a:rPr>
              <a:t> </a:t>
            </a:r>
          </a:p>
          <a:p>
            <a:pPr algn="just"/>
            <a:endParaRPr lang="tr-TR" sz="2000" dirty="0" smtClean="0"/>
          </a:p>
          <a:p>
            <a:pPr algn="just"/>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57158" y="857232"/>
            <a:ext cx="8215370" cy="4031873"/>
          </a:xfrm>
          <a:prstGeom prst="rect">
            <a:avLst/>
          </a:prstGeom>
        </p:spPr>
        <p:txBody>
          <a:bodyPr wrap="square">
            <a:spAutoFit/>
          </a:bodyPr>
          <a:lstStyle/>
          <a:p>
            <a:pPr algn="just"/>
            <a:endParaRPr lang="tr-TR" sz="2000" dirty="0" smtClean="0"/>
          </a:p>
          <a:p>
            <a:pPr algn="just"/>
            <a:r>
              <a:rPr lang="tr-TR" sz="2800" b="1" dirty="0" smtClean="0"/>
              <a:t> İntihar</a:t>
            </a:r>
          </a:p>
          <a:p>
            <a:pPr algn="just"/>
            <a:endParaRPr lang="tr-TR" sz="2800" b="1" dirty="0" smtClean="0"/>
          </a:p>
          <a:p>
            <a:pPr algn="just"/>
            <a:r>
              <a:rPr lang="tr-TR" sz="2000" dirty="0" smtClean="0">
                <a:solidFill>
                  <a:srgbClr val="FF0000"/>
                </a:solidFill>
              </a:rPr>
              <a:t>Duygusal çöküntü olan her 1000 kişiden biri intihar eder. Yapılan araştırmalara göre intihar edenler çoğunlukla erkeklerdir. </a:t>
            </a:r>
          </a:p>
          <a:p>
            <a:pPr algn="just"/>
            <a:endParaRPr lang="tr-TR" sz="2000" dirty="0" smtClean="0"/>
          </a:p>
          <a:p>
            <a:pPr algn="just"/>
            <a:r>
              <a:rPr lang="tr-TR" sz="2000" dirty="0" smtClean="0"/>
              <a:t>İntihar bireyin içinde bulunduğu ruh halinin etkisiyle ortaya çıkar. Bu devre kısadır. Birey bu dönemi, atlatabilirse intihar etmez. </a:t>
            </a:r>
          </a:p>
          <a:p>
            <a:pPr algn="just"/>
            <a:endParaRPr lang="tr-TR" sz="2000" dirty="0" smtClean="0"/>
          </a:p>
          <a:p>
            <a:pPr algn="just"/>
            <a:r>
              <a:rPr lang="tr-TR" sz="2000" dirty="0" smtClean="0">
                <a:solidFill>
                  <a:srgbClr val="FF0000"/>
                </a:solidFill>
              </a:rPr>
              <a:t>İntiharın belirtileri genellikle duygusal çöküntü, sessizlik, kendini beğenmeme ve küçük görme, kendini suçlama, yaşamı anlamsız görme biçimindedir.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4282" y="1643050"/>
            <a:ext cx="8715436" cy="3785652"/>
          </a:xfrm>
          <a:prstGeom prst="rect">
            <a:avLst/>
          </a:prstGeom>
        </p:spPr>
        <p:txBody>
          <a:bodyPr wrap="square">
            <a:spAutoFit/>
          </a:bodyPr>
          <a:lstStyle/>
          <a:p>
            <a:pPr algn="just"/>
            <a:r>
              <a:rPr lang="tr-TR" sz="2000" dirty="0" smtClean="0"/>
              <a:t>Herhangi bir bireyin davranışları toplum düzenini bozucu nitelikte olup çok sayıda kişiye zarar verdiği halde, </a:t>
            </a:r>
            <a:r>
              <a:rPr lang="tr-TR" sz="2000" dirty="0" smtClean="0">
                <a:solidFill>
                  <a:srgbClr val="FF0000"/>
                </a:solidFill>
              </a:rPr>
              <a:t>birey bir suçluluk ve pişmanlık duygusu duymazsa, bireyde </a:t>
            </a:r>
            <a:r>
              <a:rPr lang="tr-TR" sz="2000" b="1" dirty="0" smtClean="0">
                <a:solidFill>
                  <a:srgbClr val="FF0000"/>
                </a:solidFill>
              </a:rPr>
              <a:t>kişilik bozukluğu</a:t>
            </a:r>
            <a:r>
              <a:rPr lang="tr-TR" sz="2000" b="1" dirty="0" smtClean="0"/>
              <a:t> </a:t>
            </a:r>
            <a:r>
              <a:rPr lang="tr-TR" sz="2000" dirty="0" smtClean="0"/>
              <a:t>vardır.</a:t>
            </a:r>
          </a:p>
          <a:p>
            <a:pPr algn="just"/>
            <a:endParaRPr lang="tr-TR" sz="2000" dirty="0" smtClean="0"/>
          </a:p>
          <a:p>
            <a:pPr algn="just"/>
            <a:endParaRPr lang="tr-TR" sz="2000" dirty="0" smtClean="0"/>
          </a:p>
          <a:p>
            <a:pPr algn="just"/>
            <a:r>
              <a:rPr lang="tr-TR" sz="2000" dirty="0" smtClean="0"/>
              <a:t>Kişilik bozukluğu, hatalı kişilik gelişmesinden meydana gelen davranış bozukluğudur. </a:t>
            </a:r>
            <a:r>
              <a:rPr lang="tr-TR" sz="2000" dirty="0" smtClean="0">
                <a:solidFill>
                  <a:srgbClr val="FF0000"/>
                </a:solidFill>
              </a:rPr>
              <a:t>Bu tür kişiler topluma ve diğer bireylere uyum sağlamada zorluk </a:t>
            </a:r>
            <a:r>
              <a:rPr lang="tr-TR" sz="2000" dirty="0" smtClean="0"/>
              <a:t>çekerler. </a:t>
            </a:r>
          </a:p>
          <a:p>
            <a:pPr algn="just"/>
            <a:endParaRPr lang="tr-TR" sz="2000" dirty="0" smtClean="0"/>
          </a:p>
          <a:p>
            <a:pPr algn="just"/>
            <a:endParaRPr lang="tr-TR" sz="2000" dirty="0" smtClean="0"/>
          </a:p>
          <a:p>
            <a:pPr algn="just"/>
            <a:r>
              <a:rPr lang="tr-TR" sz="2000" dirty="0" smtClean="0"/>
              <a:t>Sorunları olgunlaşamama, toplumsallaşamamadır. </a:t>
            </a:r>
            <a:r>
              <a:rPr lang="tr-TR" sz="2000" dirty="0" smtClean="0">
                <a:solidFill>
                  <a:srgbClr val="FF0000"/>
                </a:solidFill>
              </a:rPr>
              <a:t>Ben-merkezci; sorumsuz ve düşüncesizce davranan bireylerdir.</a:t>
            </a:r>
            <a:endParaRPr lang="tr-TR" sz="2000" dirty="0">
              <a:solidFill>
                <a:srgbClr val="FF0000"/>
              </a:solidFill>
            </a:endParaRPr>
          </a:p>
        </p:txBody>
      </p:sp>
      <p:sp>
        <p:nvSpPr>
          <p:cNvPr id="3" name="2 Dikdörtgen"/>
          <p:cNvSpPr/>
          <p:nvPr/>
        </p:nvSpPr>
        <p:spPr>
          <a:xfrm>
            <a:off x="2285984" y="785794"/>
            <a:ext cx="4214842" cy="400110"/>
          </a:xfrm>
          <a:prstGeom prst="rect">
            <a:avLst/>
          </a:prstGeom>
        </p:spPr>
        <p:txBody>
          <a:bodyPr wrap="square">
            <a:spAutoFit/>
          </a:bodyPr>
          <a:lstStyle/>
          <a:p>
            <a:r>
              <a:rPr lang="tr-TR" sz="2000" b="1" dirty="0" smtClean="0"/>
              <a:t>KİŞİLİK BOZUKLUKLARI</a:t>
            </a:r>
            <a:endParaRPr lang="tr-TR" sz="2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4282" y="357166"/>
            <a:ext cx="8715436" cy="6277512"/>
          </a:xfrm>
          <a:prstGeom prst="rect">
            <a:avLst/>
          </a:prstGeom>
        </p:spPr>
        <p:txBody>
          <a:bodyPr wrap="square">
            <a:spAutoFit/>
          </a:bodyPr>
          <a:lstStyle/>
          <a:p>
            <a:pPr algn="just"/>
            <a:r>
              <a:rPr lang="tr-TR" sz="2400" b="1" dirty="0" smtClean="0"/>
              <a:t>Şizoid Kişilik</a:t>
            </a:r>
          </a:p>
          <a:p>
            <a:pPr algn="just"/>
            <a:r>
              <a:rPr lang="tr-TR" sz="2000" dirty="0" smtClean="0"/>
              <a:t>Bazı yönlerden Şizoid kişiler şizofrenilere benzerler, ancak </a:t>
            </a:r>
            <a:r>
              <a:rPr lang="tr-TR" sz="2000" dirty="0" smtClean="0">
                <a:solidFill>
                  <a:srgbClr val="FF0000"/>
                </a:solidFill>
              </a:rPr>
              <a:t>sanrı geliştirmemişlerdir</a:t>
            </a:r>
            <a:r>
              <a:rPr lang="tr-TR" sz="2000" dirty="0" smtClean="0"/>
              <a:t>. Şizoid diğer kişilerden uzaklaşması, </a:t>
            </a:r>
            <a:r>
              <a:rPr lang="tr-TR" sz="2000" dirty="0" smtClean="0">
                <a:solidFill>
                  <a:srgbClr val="FF0000"/>
                </a:solidFill>
              </a:rPr>
              <a:t>eksantrik düşünceler </a:t>
            </a:r>
            <a:r>
              <a:rPr lang="tr-TR" sz="2000" dirty="0" smtClean="0"/>
              <a:t>vardır</a:t>
            </a:r>
          </a:p>
          <a:p>
            <a:pPr algn="just"/>
            <a:endParaRPr lang="tr-TR" sz="2000" dirty="0" smtClean="0"/>
          </a:p>
          <a:p>
            <a:pPr algn="just"/>
            <a:r>
              <a:rPr lang="tr-TR" sz="2000" dirty="0" smtClean="0"/>
              <a:t>Bunlar soğuk, mesafeli duygusal bağlardan korkan, rekabeti sevmeyen, </a:t>
            </a:r>
            <a:r>
              <a:rPr lang="tr-TR" sz="2000" dirty="0" smtClean="0">
                <a:solidFill>
                  <a:srgbClr val="FF0000"/>
                </a:solidFill>
              </a:rPr>
              <a:t>hayalleriyle yaşayan kişiliklerdir</a:t>
            </a:r>
            <a:r>
              <a:rPr lang="tr-TR" sz="2000" dirty="0" smtClean="0"/>
              <a:t>.</a:t>
            </a:r>
            <a:r>
              <a:rPr lang="tr-TR" sz="2000" b="1" dirty="0" smtClean="0"/>
              <a:t> </a:t>
            </a:r>
          </a:p>
          <a:p>
            <a:pPr algn="just"/>
            <a:endParaRPr lang="tr-TR" sz="2000" b="1" dirty="0" smtClean="0"/>
          </a:p>
          <a:p>
            <a:pPr algn="just"/>
            <a:r>
              <a:rPr lang="tr-TR" sz="2400" b="1" dirty="0" smtClean="0"/>
              <a:t>Anti sosyal Kişilik</a:t>
            </a:r>
          </a:p>
          <a:p>
            <a:pPr algn="just"/>
            <a:r>
              <a:rPr lang="tr-TR" sz="2000" dirty="0" smtClean="0"/>
              <a:t>Kişilik bozukluklarından biri de </a:t>
            </a:r>
            <a:r>
              <a:rPr lang="tr-TR" sz="2000" dirty="0" smtClean="0">
                <a:solidFill>
                  <a:srgbClr val="FF0000"/>
                </a:solidFill>
              </a:rPr>
              <a:t>psikopat ya da sosyopat </a:t>
            </a:r>
            <a:r>
              <a:rPr lang="tr-TR" sz="2000" dirty="0" smtClean="0"/>
              <a:t>adıyla bilinen anti sosyal kişiliktir. Psikopatlar, normal zekâya sahiptir ve kendilerini kolayca sevdirebilirler.</a:t>
            </a:r>
          </a:p>
          <a:p>
            <a:pPr algn="just"/>
            <a:endParaRPr lang="tr-TR" sz="2000" dirty="0" smtClean="0"/>
          </a:p>
          <a:p>
            <a:pPr algn="just"/>
            <a:r>
              <a:rPr lang="tr-TR" sz="2000" dirty="0" smtClean="0"/>
              <a:t> Psikopata örnek olarak soğukkanlı katilleri verebiliriz. Bu tip, diğerleri için </a:t>
            </a:r>
            <a:r>
              <a:rPr lang="tr-TR" sz="2000" dirty="0" smtClean="0">
                <a:solidFill>
                  <a:srgbClr val="FF0000"/>
                </a:solidFill>
              </a:rPr>
              <a:t>şefkat, merhamet gibi duygular beslemez. </a:t>
            </a:r>
          </a:p>
          <a:p>
            <a:pPr algn="just"/>
            <a:endParaRPr lang="tr-TR" sz="2000" dirty="0" smtClean="0"/>
          </a:p>
          <a:p>
            <a:pPr algn="just"/>
            <a:endParaRPr lang="tr-TR" sz="2000" dirty="0" smtClean="0"/>
          </a:p>
          <a:p>
            <a:pPr algn="just"/>
            <a:r>
              <a:rPr lang="tr-TR" sz="2000" dirty="0" smtClean="0"/>
              <a:t>Yalnız bu ailelerin ortak özellikleri çocuklarına </a:t>
            </a:r>
            <a:r>
              <a:rPr lang="tr-TR" sz="2000" dirty="0" smtClean="0">
                <a:solidFill>
                  <a:srgbClr val="FF0000"/>
                </a:solidFill>
              </a:rPr>
              <a:t>sıcaklık ve sevgi ortamı hazırlamada cimri davranmalarıdır. Fiziksel cezalandırma yaygındır.</a:t>
            </a:r>
            <a:endParaRPr lang="tr-TR" sz="2000"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4282" y="857232"/>
            <a:ext cx="8715436" cy="4955203"/>
          </a:xfrm>
          <a:prstGeom prst="rect">
            <a:avLst/>
          </a:prstGeom>
        </p:spPr>
        <p:txBody>
          <a:bodyPr wrap="square">
            <a:spAutoFit/>
          </a:bodyPr>
          <a:lstStyle/>
          <a:p>
            <a:r>
              <a:rPr lang="tr-TR" b="1" dirty="0" smtClean="0"/>
              <a:t>                                          SAVUNMA MEKANİZMALARI</a:t>
            </a:r>
          </a:p>
          <a:p>
            <a:endParaRPr lang="tr-TR" b="1" dirty="0" smtClean="0"/>
          </a:p>
          <a:p>
            <a:pPr algn="just"/>
            <a:r>
              <a:rPr lang="tr-TR" sz="2000" dirty="0" smtClean="0"/>
              <a:t>Her birey </a:t>
            </a:r>
            <a:r>
              <a:rPr lang="tr-TR" sz="2000" dirty="0" smtClean="0">
                <a:solidFill>
                  <a:srgbClr val="FF0000"/>
                </a:solidFill>
              </a:rPr>
              <a:t>psikolojik bütünlüğünü sürdürmek ve benliğinin değerlerini korumak </a:t>
            </a:r>
            <a:r>
              <a:rPr lang="tr-TR" sz="2000" dirty="0" smtClean="0"/>
              <a:t>amacıyla çeşitli savunma mekanizmaları kullanır. </a:t>
            </a:r>
          </a:p>
          <a:p>
            <a:pPr algn="just"/>
            <a:endParaRPr lang="tr-TR" sz="2000" dirty="0" smtClean="0"/>
          </a:p>
          <a:p>
            <a:pPr algn="just"/>
            <a:endParaRPr lang="tr-TR" sz="2000" dirty="0" smtClean="0"/>
          </a:p>
          <a:p>
            <a:pPr algn="just"/>
            <a:r>
              <a:rPr lang="tr-TR" sz="2000" dirty="0" smtClean="0"/>
              <a:t>Birey kaygıdan kurtulmak için, bilinçsizce savunma mekanizmalarını kullanmaya başlar. </a:t>
            </a:r>
          </a:p>
          <a:p>
            <a:pPr algn="just"/>
            <a:endParaRPr lang="tr-TR" sz="2000" dirty="0" smtClean="0"/>
          </a:p>
          <a:p>
            <a:pPr algn="just"/>
            <a:endParaRPr lang="tr-TR" sz="2000" dirty="0" smtClean="0"/>
          </a:p>
          <a:p>
            <a:pPr algn="just"/>
            <a:r>
              <a:rPr lang="tr-TR" sz="2000" dirty="0" smtClean="0"/>
              <a:t>Savunma mekanizmaları </a:t>
            </a:r>
            <a:r>
              <a:rPr lang="tr-TR" sz="2000" dirty="0" smtClean="0">
                <a:solidFill>
                  <a:srgbClr val="FF0000"/>
                </a:solidFill>
              </a:rPr>
              <a:t>kaygımızı azaltmada gerçekten etkilidir ve herkes tarafından kullanılır ve normal bir davranış biçimi olarak kabul edilir. </a:t>
            </a:r>
          </a:p>
          <a:p>
            <a:pPr algn="just"/>
            <a:endParaRPr lang="tr-TR" sz="2000" dirty="0" smtClean="0"/>
          </a:p>
          <a:p>
            <a:pPr algn="just"/>
            <a:endParaRPr lang="tr-TR" sz="2000" dirty="0" smtClean="0"/>
          </a:p>
          <a:p>
            <a:pPr algn="just"/>
            <a:r>
              <a:rPr lang="tr-TR" sz="2000" dirty="0" smtClean="0">
                <a:solidFill>
                  <a:srgbClr val="FF0000"/>
                </a:solidFill>
              </a:rPr>
              <a:t>Sürekli </a:t>
            </a:r>
            <a:r>
              <a:rPr lang="tr-TR" sz="2000" dirty="0" smtClean="0"/>
              <a:t>olarak kullanılan savunma mekanizmaları ise tam aksine çevreye </a:t>
            </a:r>
            <a:r>
              <a:rPr lang="tr-TR" sz="2000" dirty="0" smtClean="0">
                <a:solidFill>
                  <a:srgbClr val="FF0000"/>
                </a:solidFill>
              </a:rPr>
              <a:t>uyum yapmamızı bozar ve sağlıksız sonuçlara </a:t>
            </a:r>
            <a:r>
              <a:rPr lang="tr-TR" sz="2000" dirty="0" smtClean="0"/>
              <a:t>sebep olur.</a:t>
            </a:r>
            <a:endParaRPr lang="tr-TR"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20" y="500042"/>
            <a:ext cx="8643998" cy="5467411"/>
          </a:xfrm>
          <a:prstGeom prst="rect">
            <a:avLst/>
          </a:prstGeom>
        </p:spPr>
        <p:txBody>
          <a:bodyPr wrap="square">
            <a:spAutoFit/>
          </a:bodyPr>
          <a:lstStyle/>
          <a:p>
            <a:r>
              <a:rPr lang="tr-TR" sz="2000" b="1" dirty="0" smtClean="0">
                <a:solidFill>
                  <a:srgbClr val="FF0000"/>
                </a:solidFill>
              </a:rPr>
              <a:t>Bastırma</a:t>
            </a:r>
          </a:p>
          <a:p>
            <a:endParaRPr lang="tr-TR" sz="2000" b="1" dirty="0" smtClean="0"/>
          </a:p>
          <a:p>
            <a:pPr algn="just"/>
            <a:r>
              <a:rPr lang="tr-TR" sz="2000" dirty="0" smtClean="0"/>
              <a:t>Konuşurken yerinde kullanılmayan sözcük düşlerde ortaya çıkan cinsel istekler, beklenilmeyen bir davranış, bastırma sonucu engellenen dürtülerin biçim değiştirerek bilinç alanına gelmesidir.</a:t>
            </a:r>
            <a:r>
              <a:rPr lang="tr-TR" sz="2000" b="1" dirty="0" smtClean="0"/>
              <a:t> </a:t>
            </a:r>
          </a:p>
          <a:p>
            <a:pPr algn="just"/>
            <a:endParaRPr lang="tr-TR" sz="2000" b="1" dirty="0" smtClean="0"/>
          </a:p>
          <a:p>
            <a:pPr algn="just"/>
            <a:endParaRPr lang="tr-TR" sz="2000" b="1" dirty="0" smtClean="0"/>
          </a:p>
          <a:p>
            <a:pPr algn="just"/>
            <a:r>
              <a:rPr lang="tr-TR" sz="2000" b="1" dirty="0" smtClean="0">
                <a:solidFill>
                  <a:srgbClr val="FF0000"/>
                </a:solidFill>
              </a:rPr>
              <a:t>Mantığa Büründürme</a:t>
            </a:r>
          </a:p>
          <a:p>
            <a:pPr algn="just"/>
            <a:endParaRPr lang="tr-TR" sz="2000" b="1" dirty="0" smtClean="0"/>
          </a:p>
          <a:p>
            <a:pPr algn="just"/>
            <a:r>
              <a:rPr lang="tr-TR" sz="2000" dirty="0" smtClean="0"/>
              <a:t>Ders çalışmamayı baş ağrısına bağlamak gibi. Bir başka örnek, dişçiye gitmekten korkan birisi, dişçiye olan randevusunu unutabilir.</a:t>
            </a:r>
          </a:p>
          <a:p>
            <a:pPr algn="just"/>
            <a:endParaRPr lang="tr-TR" sz="2000" dirty="0" smtClean="0"/>
          </a:p>
          <a:p>
            <a:pPr algn="just"/>
            <a:r>
              <a:rPr lang="tr-TR" sz="2000" b="1" dirty="0" smtClean="0"/>
              <a:t> </a:t>
            </a:r>
            <a:r>
              <a:rPr lang="tr-TR" sz="2000" b="1" dirty="0" smtClean="0">
                <a:solidFill>
                  <a:srgbClr val="FF0000"/>
                </a:solidFill>
              </a:rPr>
              <a:t>Yansıtma(suçlama)</a:t>
            </a:r>
          </a:p>
          <a:p>
            <a:pPr algn="just"/>
            <a:endParaRPr lang="tr-TR" sz="2000" dirty="0" smtClean="0"/>
          </a:p>
          <a:p>
            <a:pPr algn="just"/>
            <a:r>
              <a:rPr lang="tr-TR" sz="2000" dirty="0" smtClean="0"/>
              <a:t>Örneğin okulda başarısız olan çocuk, bu durumundan ana, babasını veya öğretmenini suçlar. Ya evde ona çalışma olanağı verilmediğini, ya da öğretmeninin onu sevmediğini ileri sürer.</a:t>
            </a:r>
            <a:endParaRPr lang="tr-TR"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20" y="1142984"/>
            <a:ext cx="8572560" cy="4401205"/>
          </a:xfrm>
          <a:prstGeom prst="rect">
            <a:avLst/>
          </a:prstGeom>
        </p:spPr>
        <p:txBody>
          <a:bodyPr wrap="square">
            <a:spAutoFit/>
          </a:bodyPr>
          <a:lstStyle/>
          <a:p>
            <a:r>
              <a:rPr lang="tr-TR" sz="2000" b="1" dirty="0" smtClean="0"/>
              <a:t>Hayal Kurma</a:t>
            </a:r>
          </a:p>
          <a:p>
            <a:pPr algn="just"/>
            <a:endParaRPr lang="tr-TR" sz="2000" dirty="0" smtClean="0"/>
          </a:p>
          <a:p>
            <a:pPr algn="just"/>
            <a:r>
              <a:rPr lang="tr-TR" sz="2000" dirty="0" smtClean="0"/>
              <a:t>Örneğin sekreterlikten hiç hoşlanmayan bayan kendini hayal dünyasında başarılı bir müdür gibi düşünerek, sekreterliğin verdiği kaygıdan kurtulur.</a:t>
            </a:r>
            <a:endParaRPr lang="tr-TR" sz="2000" b="1" dirty="0" smtClean="0"/>
          </a:p>
          <a:p>
            <a:pPr algn="just"/>
            <a:endParaRPr lang="tr-TR" sz="2000" b="1" dirty="0" smtClean="0"/>
          </a:p>
          <a:p>
            <a:pPr algn="just"/>
            <a:r>
              <a:rPr lang="tr-TR" sz="2000" b="1" dirty="0" smtClean="0"/>
              <a:t>Gerileme</a:t>
            </a:r>
          </a:p>
          <a:p>
            <a:pPr algn="just"/>
            <a:endParaRPr lang="tr-TR" sz="2000" dirty="0" smtClean="0"/>
          </a:p>
          <a:p>
            <a:pPr algn="just"/>
            <a:r>
              <a:rPr lang="tr-TR" sz="2000" dirty="0" smtClean="0"/>
              <a:t>Arzularımız engellendiğinde veya kızdığımız zaman mantık dışı ve fevri davranışlar gösteririz. </a:t>
            </a:r>
            <a:r>
              <a:rPr lang="tr-TR" sz="2000" dirty="0" smtClean="0">
                <a:solidFill>
                  <a:srgbClr val="FF0000"/>
                </a:solidFill>
              </a:rPr>
              <a:t>Sıkıntılı durumlarda yetişkin bir insan kekeler, kızarır, yaşının altında bir genç gibi davranır. </a:t>
            </a:r>
          </a:p>
          <a:p>
            <a:pPr algn="just"/>
            <a:endParaRPr lang="tr-TR" sz="2000" dirty="0" smtClean="0"/>
          </a:p>
          <a:p>
            <a:pPr algn="just"/>
            <a:r>
              <a:rPr lang="tr-TR" sz="2000" dirty="0" smtClean="0"/>
              <a:t>Örneğin, altmış yaşındaki bir ihtiyar, gerilim karşısında 25 yaşında bir delikanlı gibi tepki gösterebilir.</a:t>
            </a:r>
          </a:p>
          <a:p>
            <a:pPr algn="just"/>
            <a:endParaRPr lang="tr-TR"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20" y="1000108"/>
            <a:ext cx="8572560" cy="4924425"/>
          </a:xfrm>
          <a:prstGeom prst="rect">
            <a:avLst/>
          </a:prstGeom>
        </p:spPr>
        <p:txBody>
          <a:bodyPr wrap="square">
            <a:spAutoFit/>
          </a:bodyPr>
          <a:lstStyle/>
          <a:p>
            <a:r>
              <a:rPr lang="tr-TR" sz="2000" b="1" dirty="0" smtClean="0"/>
              <a:t>Saplanma</a:t>
            </a:r>
          </a:p>
          <a:p>
            <a:endParaRPr lang="tr-TR" b="1" dirty="0" smtClean="0"/>
          </a:p>
          <a:p>
            <a:pPr algn="just"/>
            <a:r>
              <a:rPr lang="tr-TR" sz="2000" dirty="0" smtClean="0"/>
              <a:t>Çocukluk yaşantısında, iz bırakmış bir dönemde, bir bireye, nesneye, duruma bağlı kalmaktır. </a:t>
            </a:r>
          </a:p>
          <a:p>
            <a:pPr algn="just"/>
            <a:endParaRPr lang="tr-TR" sz="2000" dirty="0" smtClean="0"/>
          </a:p>
          <a:p>
            <a:pPr algn="just"/>
            <a:endParaRPr lang="tr-TR" sz="2000" dirty="0" smtClean="0"/>
          </a:p>
          <a:p>
            <a:pPr algn="just"/>
            <a:r>
              <a:rPr lang="tr-TR" sz="2000" dirty="0" smtClean="0"/>
              <a:t>Freud’a göre, ego gelişimi sırasında geçtiği basamaklardan birine saplanan birey o dönemi atlatamaz, o dönem özelliklerini bir sonraki döneme taşır. </a:t>
            </a:r>
          </a:p>
          <a:p>
            <a:pPr algn="just"/>
            <a:r>
              <a:rPr lang="tr-TR" sz="2000" dirty="0" smtClean="0">
                <a:solidFill>
                  <a:srgbClr val="FF0000"/>
                </a:solidFill>
              </a:rPr>
              <a:t>Örnek, uzun süre parmak emme, altına ıslatma  sigara, çok konuşma gibi.</a:t>
            </a:r>
          </a:p>
          <a:p>
            <a:pPr algn="just"/>
            <a:endParaRPr lang="tr-TR" sz="2000" b="1" dirty="0" smtClean="0">
              <a:solidFill>
                <a:srgbClr val="FF0000"/>
              </a:solidFill>
            </a:endParaRPr>
          </a:p>
          <a:p>
            <a:pPr algn="just"/>
            <a:endParaRPr lang="tr-TR" sz="2000" b="1" dirty="0" smtClean="0"/>
          </a:p>
          <a:p>
            <a:pPr algn="just"/>
            <a:r>
              <a:rPr lang="tr-TR" sz="2000" b="1" dirty="0" smtClean="0"/>
              <a:t>Yer değiştirme</a:t>
            </a:r>
          </a:p>
          <a:p>
            <a:pPr algn="just"/>
            <a:endParaRPr lang="tr-TR" sz="2000" dirty="0" smtClean="0"/>
          </a:p>
          <a:p>
            <a:pPr algn="just"/>
            <a:r>
              <a:rPr lang="tr-TR" sz="2000" dirty="0" smtClean="0"/>
              <a:t>Ofisteki müdüre kızan sekreter, kızgınlığını evde bulunan kardeşinden alır</a:t>
            </a:r>
          </a:p>
          <a:p>
            <a:pPr algn="just"/>
            <a:endParaRPr lang="tr-TR" dirty="0" smtClean="0"/>
          </a:p>
          <a:p>
            <a:pPr algn="just"/>
            <a:r>
              <a:rPr lang="tr-TR" b="1" dirty="0" smtClean="0"/>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14348" y="704088"/>
            <a:ext cx="7972452" cy="1143000"/>
          </a:xfrm>
        </p:spPr>
        <p:txBody>
          <a:bodyPr>
            <a:normAutofit/>
          </a:bodyPr>
          <a:lstStyle/>
          <a:p>
            <a:r>
              <a:rPr lang="tr-TR" sz="3200" b="1" dirty="0" smtClean="0"/>
              <a:t>NORMAL DIŞI DAVRANIŞLARLA İLGİLİ YAKLAŞIMLAR</a:t>
            </a:r>
            <a:endParaRPr lang="tr-TR" sz="3200" dirty="0"/>
          </a:p>
        </p:txBody>
      </p:sp>
      <p:sp>
        <p:nvSpPr>
          <p:cNvPr id="3" name="2 İçerik Yer Tutucusu"/>
          <p:cNvSpPr>
            <a:spLocks noGrp="1"/>
          </p:cNvSpPr>
          <p:nvPr>
            <p:ph idx="1"/>
          </p:nvPr>
        </p:nvSpPr>
        <p:spPr>
          <a:xfrm>
            <a:off x="457200" y="2571744"/>
            <a:ext cx="8229600" cy="3752856"/>
          </a:xfrm>
        </p:spPr>
        <p:txBody>
          <a:bodyPr/>
          <a:lstStyle/>
          <a:p>
            <a:pPr fontAlgn="base"/>
            <a:r>
              <a:rPr lang="tr-TR" dirty="0" smtClean="0"/>
              <a:t>Duygu, düşünce ve davranışlarda değişik derecelerde tutarsızlık, </a:t>
            </a:r>
            <a:r>
              <a:rPr lang="tr-TR" dirty="0" smtClean="0">
                <a:solidFill>
                  <a:srgbClr val="FF0000"/>
                </a:solidFill>
              </a:rPr>
              <a:t>aşırılık, uygunsuzluk </a:t>
            </a:r>
            <a:r>
              <a:rPr lang="tr-TR" dirty="0" smtClean="0"/>
              <a:t>ve yetersizliğin olması.</a:t>
            </a:r>
          </a:p>
          <a:p>
            <a:pPr fontAlgn="base">
              <a:buNone/>
            </a:pPr>
            <a:endParaRPr lang="tr-TR" dirty="0" smtClean="0"/>
          </a:p>
          <a:p>
            <a:pPr fontAlgn="base"/>
            <a:r>
              <a:rPr lang="tr-TR" dirty="0" smtClean="0"/>
              <a:t>Bu özelliklerin az çok sürekli ya da yineleyici olup, bireyin </a:t>
            </a:r>
            <a:r>
              <a:rPr lang="tr-TR" dirty="0" smtClean="0">
                <a:solidFill>
                  <a:srgbClr val="FF0000"/>
                </a:solidFill>
              </a:rPr>
              <a:t>verimli çalışmasını ve kişiler arası </a:t>
            </a:r>
            <a:r>
              <a:rPr lang="tr-TR" dirty="0" smtClean="0"/>
              <a:t>ilişkilerini bozmasıdır.</a:t>
            </a:r>
          </a:p>
          <a:p>
            <a:pPr>
              <a:buNone/>
            </a:pP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4282" y="357166"/>
            <a:ext cx="8929718" cy="5940088"/>
          </a:xfrm>
          <a:prstGeom prst="rect">
            <a:avLst/>
          </a:prstGeom>
        </p:spPr>
        <p:txBody>
          <a:bodyPr wrap="square">
            <a:spAutoFit/>
          </a:bodyPr>
          <a:lstStyle/>
          <a:p>
            <a:pPr algn="just"/>
            <a:r>
              <a:rPr lang="tr-TR" sz="2000" b="1" dirty="0" smtClean="0"/>
              <a:t>Özdeşim Kurma</a:t>
            </a:r>
          </a:p>
          <a:p>
            <a:pPr algn="just"/>
            <a:endParaRPr lang="tr-TR" sz="2000" dirty="0" smtClean="0"/>
          </a:p>
          <a:p>
            <a:pPr algn="just"/>
            <a:r>
              <a:rPr lang="tr-TR" sz="2000" dirty="0" smtClean="0"/>
              <a:t>Örneğin Galatasaray’ın ünlü teknik direktörü Fatih Terim’e duyulan hayranlık nedeniyle, onun tanıtımını yaptığı ürünü satın alarak kendisini Fatih Terim gibi hissetme.</a:t>
            </a:r>
            <a:r>
              <a:rPr lang="tr-TR" sz="2000" b="1" dirty="0" smtClean="0"/>
              <a:t> </a:t>
            </a:r>
          </a:p>
          <a:p>
            <a:pPr algn="just"/>
            <a:endParaRPr lang="tr-TR" sz="2000" b="1" dirty="0" smtClean="0"/>
          </a:p>
          <a:p>
            <a:pPr algn="just"/>
            <a:r>
              <a:rPr lang="tr-TR" sz="2000" b="1" dirty="0" smtClean="0"/>
              <a:t>Yüceltme</a:t>
            </a:r>
          </a:p>
          <a:p>
            <a:pPr algn="just"/>
            <a:endParaRPr lang="tr-TR" sz="2000" b="1" dirty="0" smtClean="0"/>
          </a:p>
          <a:p>
            <a:pPr algn="just"/>
            <a:r>
              <a:rPr lang="tr-TR" sz="2000" dirty="0" smtClean="0"/>
              <a:t>Erkeklerin ilgisini çekemeyen çirkin bir kadın, yaratıcı bir artist ya da sanatçı olabilir; böylece cinsel dürtüleri yüceltmiş olur.</a:t>
            </a:r>
          </a:p>
          <a:p>
            <a:pPr algn="just"/>
            <a:endParaRPr lang="tr-TR" sz="2000" b="1" dirty="0" smtClean="0"/>
          </a:p>
          <a:p>
            <a:pPr algn="just"/>
            <a:r>
              <a:rPr lang="tr-TR" sz="2000" b="1" dirty="0" smtClean="0"/>
              <a:t>Ödünleme</a:t>
            </a:r>
          </a:p>
          <a:p>
            <a:pPr algn="just"/>
            <a:r>
              <a:rPr lang="tr-TR" sz="2000" dirty="0" smtClean="0"/>
              <a:t>Karşı cinsten ilgisini çekemeyip tatmin olamaması, onun spora yönelerek bu alanda başarılı olmaya çabalaması buna örnektir. </a:t>
            </a:r>
          </a:p>
          <a:p>
            <a:pPr algn="just"/>
            <a:endParaRPr lang="tr-TR" sz="2000" dirty="0" smtClean="0"/>
          </a:p>
          <a:p>
            <a:pPr algn="just"/>
            <a:r>
              <a:rPr lang="tr-TR" sz="2000" dirty="0" smtClean="0"/>
              <a:t>Bir başka örnek, kısa boylu bir adam, siyasetle uğraşarak erkekliğini gösterme çabasına girebilir.</a:t>
            </a:r>
          </a:p>
          <a:p>
            <a:pPr algn="just"/>
            <a:endParaRPr lang="tr-TR" sz="2000" b="1" dirty="0" smtClean="0"/>
          </a:p>
          <a:p>
            <a:pPr algn="just"/>
            <a:endParaRPr lang="tr-TR"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4282" y="571480"/>
            <a:ext cx="8715436" cy="4370427"/>
          </a:xfrm>
          <a:prstGeom prst="rect">
            <a:avLst/>
          </a:prstGeom>
        </p:spPr>
        <p:txBody>
          <a:bodyPr wrap="square">
            <a:spAutoFit/>
          </a:bodyPr>
          <a:lstStyle/>
          <a:p>
            <a:pPr algn="just"/>
            <a:endParaRPr lang="tr-TR" b="1" dirty="0" smtClean="0"/>
          </a:p>
          <a:p>
            <a:pPr algn="just"/>
            <a:r>
              <a:rPr lang="tr-TR" sz="2000" b="1" dirty="0" smtClean="0"/>
              <a:t>Soyut Kavramlara Bürünme</a:t>
            </a:r>
          </a:p>
          <a:p>
            <a:pPr algn="just"/>
            <a:endParaRPr lang="tr-TR" sz="2000" dirty="0" smtClean="0"/>
          </a:p>
          <a:p>
            <a:pPr algn="just"/>
            <a:r>
              <a:rPr lang="tr-TR" sz="2000" dirty="0" smtClean="0"/>
              <a:t> Yakını ölen birey, bu kimseyi bir daha hiç göremeyeceğini bildiği halde, ölümü son derece soyut bir olay yaparak duyduğu acıyı bastırmaya çalışır.</a:t>
            </a:r>
            <a:r>
              <a:rPr lang="tr-TR" sz="2000" b="1" dirty="0" smtClean="0"/>
              <a:t> </a:t>
            </a:r>
          </a:p>
          <a:p>
            <a:pPr algn="just"/>
            <a:endParaRPr lang="tr-TR" sz="2000" b="1" dirty="0" smtClean="0"/>
          </a:p>
          <a:p>
            <a:pPr algn="just"/>
            <a:endParaRPr lang="tr-TR" sz="2000" b="1" dirty="0" smtClean="0"/>
          </a:p>
          <a:p>
            <a:pPr algn="just"/>
            <a:r>
              <a:rPr lang="tr-TR" sz="2000" b="1" dirty="0" smtClean="0"/>
              <a:t>Karşı-Tepki Geliştirme</a:t>
            </a:r>
          </a:p>
          <a:p>
            <a:pPr algn="just"/>
            <a:endParaRPr lang="tr-TR" sz="2000" dirty="0" smtClean="0"/>
          </a:p>
          <a:p>
            <a:pPr algn="just"/>
            <a:r>
              <a:rPr lang="tr-TR" sz="2000" dirty="0" smtClean="0"/>
              <a:t>Bu durumda, saldırgan ve olumsuz duygular daima  sevgi örtüsü altında kalırlar. </a:t>
            </a:r>
          </a:p>
          <a:p>
            <a:pPr algn="just"/>
            <a:endParaRPr lang="tr-TR" sz="2000" dirty="0" smtClean="0"/>
          </a:p>
          <a:p>
            <a:pPr algn="just"/>
            <a:r>
              <a:rPr lang="tr-TR" sz="2000" dirty="0" smtClean="0"/>
              <a:t>Bazı üvey anneler, eşlerinin eski çocuklarına, yapmacık ve gösterişle bir sevgi gösterirler. Bazen görülen bu davranışlar, karşı tepki geliştirmeye örnektir.</a:t>
            </a:r>
            <a:endParaRPr lang="tr-TR"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85720" y="714356"/>
            <a:ext cx="8501122" cy="4093428"/>
          </a:xfrm>
          <a:prstGeom prst="rect">
            <a:avLst/>
          </a:prstGeom>
        </p:spPr>
        <p:txBody>
          <a:bodyPr wrap="square">
            <a:spAutoFit/>
          </a:bodyPr>
          <a:lstStyle/>
          <a:p>
            <a:pPr algn="just"/>
            <a:r>
              <a:rPr lang="tr-TR" sz="2000" b="1" dirty="0" smtClean="0"/>
              <a:t>Telafi</a:t>
            </a:r>
          </a:p>
          <a:p>
            <a:pPr algn="just"/>
            <a:endParaRPr lang="tr-TR" sz="2000" dirty="0" smtClean="0"/>
          </a:p>
          <a:p>
            <a:pPr algn="just"/>
            <a:r>
              <a:rPr lang="tr-TR" sz="2000" dirty="0" smtClean="0"/>
              <a:t>Örneğin, zihinsel yetenekleri kısıtlı olan bir kimse spor alanında büyük başarılar kazanarak bu eksikliğini giderebilir. </a:t>
            </a:r>
          </a:p>
          <a:p>
            <a:pPr algn="just"/>
            <a:endParaRPr lang="tr-TR" sz="2000" dirty="0" smtClean="0"/>
          </a:p>
          <a:p>
            <a:pPr algn="just"/>
            <a:r>
              <a:rPr lang="tr-TR" sz="2000" dirty="0" smtClean="0"/>
              <a:t>Kadınların dikkatini çekemeyen çirkin bir erkek başarılı bir ressam ya da heykeltıraş olarak ilgi çekebilir.</a:t>
            </a:r>
          </a:p>
          <a:p>
            <a:pPr algn="just"/>
            <a:endParaRPr lang="tr-TR" sz="2000" dirty="0" smtClean="0"/>
          </a:p>
          <a:p>
            <a:pPr algn="just"/>
            <a:r>
              <a:rPr lang="tr-TR" sz="2000" b="1" dirty="0" smtClean="0"/>
              <a:t> İnkar</a:t>
            </a:r>
          </a:p>
          <a:p>
            <a:pPr algn="just"/>
            <a:endParaRPr lang="tr-TR" sz="2000" dirty="0" smtClean="0"/>
          </a:p>
          <a:p>
            <a:pPr algn="just"/>
            <a:r>
              <a:rPr lang="tr-TR" sz="2000" dirty="0" smtClean="0"/>
              <a:t>Çirkin bir davranışta bulunan birey, “Hayır ben hiçbir zaman o kişiye kaba davranmadım, sürekli saygılı davrandım” diyerek daha önceki davranışı inkar eder.</a:t>
            </a:r>
            <a:endParaRPr lang="tr-T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395930"/>
          </a:xfrm>
        </p:spPr>
        <p:txBody>
          <a:bodyPr/>
          <a:lstStyle/>
          <a:p>
            <a:pPr>
              <a:buNone/>
            </a:pPr>
            <a:r>
              <a:rPr lang="tr-TR" b="1" dirty="0" smtClean="0"/>
              <a:t>                      Psikodinamik Yaklaşım</a:t>
            </a:r>
          </a:p>
          <a:p>
            <a:pPr algn="just">
              <a:buNone/>
            </a:pPr>
            <a:r>
              <a:rPr lang="tr-TR" dirty="0" smtClean="0"/>
              <a:t>   Psikodinamik yaklaşıma göre normal dışı davranışlar, </a:t>
            </a:r>
            <a:r>
              <a:rPr lang="tr-TR" dirty="0" smtClean="0">
                <a:solidFill>
                  <a:srgbClr val="FF0000"/>
                </a:solidFill>
              </a:rPr>
              <a:t>çelişkinin ortaya çıkardığı kaygıyı bilinçaltında tutmak </a:t>
            </a:r>
            <a:r>
              <a:rPr lang="tr-TR" dirty="0" smtClean="0"/>
              <a:t>için yapılan savunma mekanizmalarıdır. </a:t>
            </a:r>
          </a:p>
          <a:p>
            <a:pPr algn="just">
              <a:buFont typeface="Wingdings" pitchFamily="2" charset="2"/>
              <a:buChar char="Ø"/>
            </a:pPr>
            <a:r>
              <a:rPr lang="tr-TR" dirty="0" smtClean="0"/>
              <a:t>  Yalnız bu savunma mekanizmaları bireyin kaygısını azaltmaz, aynı zamanda </a:t>
            </a:r>
            <a:r>
              <a:rPr lang="tr-TR" dirty="0" smtClean="0">
                <a:solidFill>
                  <a:srgbClr val="FF0000"/>
                </a:solidFill>
              </a:rPr>
              <a:t>bireyin gerçekle ilişkisini keser. </a:t>
            </a:r>
          </a:p>
          <a:p>
            <a:pPr algn="just">
              <a:buNone/>
            </a:pPr>
            <a:endParaRPr lang="tr-TR" dirty="0" smtClean="0"/>
          </a:p>
          <a:p>
            <a:pPr algn="just">
              <a:buFont typeface="Wingdings" pitchFamily="2" charset="2"/>
              <a:buChar char="Ø"/>
            </a:pPr>
            <a:r>
              <a:rPr lang="tr-TR" dirty="0" smtClean="0"/>
              <a:t>   Bu tutum daha ileriye giderse başka ruh hastalıkları da ortaya çıkar.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967434"/>
          </a:xfrm>
        </p:spPr>
        <p:txBody>
          <a:bodyPr>
            <a:normAutofit/>
          </a:bodyPr>
          <a:lstStyle/>
          <a:p>
            <a:pPr>
              <a:buNone/>
            </a:pPr>
            <a:r>
              <a:rPr lang="tr-TR" b="1" dirty="0" smtClean="0"/>
              <a:t>    Davranışçı Yaklaşım</a:t>
            </a:r>
          </a:p>
          <a:p>
            <a:pPr>
              <a:buFont typeface="Wingdings" pitchFamily="2" charset="2"/>
              <a:buChar char="Ø"/>
            </a:pPr>
            <a:r>
              <a:rPr lang="tr-TR" dirty="0" smtClean="0"/>
              <a:t>   Davranışçı yaklaşım normal dışı davranışların aynen diğer davranışlar gibi</a:t>
            </a:r>
            <a:r>
              <a:rPr lang="tr-TR" dirty="0" smtClean="0">
                <a:solidFill>
                  <a:srgbClr val="FF0000"/>
                </a:solidFill>
              </a:rPr>
              <a:t> öğrenilmiş davranışlar</a:t>
            </a:r>
            <a:r>
              <a:rPr lang="tr-TR" dirty="0" smtClean="0"/>
              <a:t> olduğunu savunur.</a:t>
            </a:r>
          </a:p>
          <a:p>
            <a:pPr>
              <a:buFont typeface="Wingdings" pitchFamily="2" charset="2"/>
              <a:buChar char="Ø"/>
            </a:pPr>
            <a:r>
              <a:rPr lang="tr-TR" dirty="0" smtClean="0"/>
              <a:t>   Normal dışı davranışların </a:t>
            </a:r>
            <a:r>
              <a:rPr lang="tr-TR" dirty="0" smtClean="0">
                <a:solidFill>
                  <a:srgbClr val="FF0000"/>
                </a:solidFill>
              </a:rPr>
              <a:t>klasik koşullama, sosyal öğrenme ve  edimsel koşullama</a:t>
            </a:r>
            <a:r>
              <a:rPr lang="tr-TR" dirty="0" smtClean="0"/>
              <a:t> kavramlarıyla açıklanabileceğini vurgular.</a:t>
            </a:r>
          </a:p>
          <a:p>
            <a:pPr>
              <a:buNone/>
            </a:pPr>
            <a:r>
              <a:rPr lang="tr-TR" b="1" dirty="0" smtClean="0"/>
              <a:t>   Varoluşçu - İnsancıl Yaklaşım</a:t>
            </a:r>
          </a:p>
          <a:p>
            <a:pPr algn="just">
              <a:buFont typeface="Wingdings" pitchFamily="2" charset="2"/>
              <a:buChar char="Ø"/>
            </a:pPr>
            <a:r>
              <a:rPr lang="tr-TR" dirty="0" smtClean="0"/>
              <a:t>   Varoluşçu-insancıl yaklaşıma göre birey arzu ve ihtiyaçlarını tutarlı bir biçimde, kendi psikolojik gelişim ihtiyaçlarına göre ifade eder. </a:t>
            </a:r>
          </a:p>
          <a:p>
            <a:pPr algn="just">
              <a:buFont typeface="Wingdings" pitchFamily="2" charset="2"/>
              <a:buChar char="Ø"/>
            </a:pPr>
            <a:r>
              <a:rPr lang="tr-TR" dirty="0" smtClean="0"/>
              <a:t>   Bu ifadeler kendini bazen </a:t>
            </a:r>
            <a:r>
              <a:rPr lang="tr-TR" dirty="0" smtClean="0">
                <a:solidFill>
                  <a:srgbClr val="FF0000"/>
                </a:solidFill>
              </a:rPr>
              <a:t>saldırganlık, bazen cinsellik,  bazen de bağımsız olma </a:t>
            </a:r>
            <a:r>
              <a:rPr lang="tr-TR" dirty="0" smtClean="0"/>
              <a:t>biçiminde gösterir.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229600" cy="5395930"/>
          </a:xfrm>
        </p:spPr>
        <p:txBody>
          <a:bodyPr/>
          <a:lstStyle/>
          <a:p>
            <a:pPr algn="just">
              <a:buNone/>
            </a:pPr>
            <a:r>
              <a:rPr lang="tr-TR" b="1" dirty="0" smtClean="0"/>
              <a:t>               </a:t>
            </a:r>
            <a:r>
              <a:rPr lang="tr-TR" sz="3600" b="1" dirty="0" smtClean="0"/>
              <a:t>Biyolojik - Tıbbi Yaklaşımlar</a:t>
            </a:r>
          </a:p>
          <a:p>
            <a:pPr algn="ctr">
              <a:buNone/>
            </a:pPr>
            <a:r>
              <a:rPr lang="tr-TR" dirty="0" smtClean="0"/>
              <a:t>         Bu yaklaşımı savunanlar normal dışı davranışın temelinde iki faktör olduğunu ifade ederler. </a:t>
            </a:r>
          </a:p>
          <a:p>
            <a:pPr algn="ctr">
              <a:buNone/>
            </a:pPr>
            <a:r>
              <a:rPr lang="tr-TR" dirty="0" smtClean="0"/>
              <a:t>  </a:t>
            </a:r>
            <a:r>
              <a:rPr lang="tr-TR" dirty="0" smtClean="0">
                <a:solidFill>
                  <a:srgbClr val="FF0000"/>
                </a:solidFill>
              </a:rPr>
              <a:t>Kalıtımsal faktör</a:t>
            </a:r>
            <a:r>
              <a:rPr lang="tr-TR" dirty="0" smtClean="0"/>
              <a:t>, genler yoluyla anne ve babadan geçen özellikleri ifade eder.</a:t>
            </a:r>
          </a:p>
          <a:p>
            <a:pPr algn="ctr">
              <a:buNone/>
            </a:pPr>
            <a:r>
              <a:rPr lang="tr-TR" dirty="0" smtClean="0"/>
              <a:t>          </a:t>
            </a:r>
            <a:r>
              <a:rPr lang="tr-TR" dirty="0" smtClean="0">
                <a:solidFill>
                  <a:srgbClr val="FF0000"/>
                </a:solidFill>
              </a:rPr>
              <a:t>Çevresel faktörler </a:t>
            </a:r>
            <a:r>
              <a:rPr lang="tr-TR" dirty="0" smtClean="0"/>
              <a:t>de, beslenme türü, ilaçlar, iklimde meydana gelen değişiklikler ve diğer</a:t>
            </a:r>
          </a:p>
          <a:p>
            <a:pPr algn="ctr">
              <a:buNone/>
            </a:pPr>
            <a:r>
              <a:rPr lang="tr-TR" dirty="0" smtClean="0"/>
              <a:t>çevresel etkiler altında bedende meydana gelen </a:t>
            </a:r>
            <a:r>
              <a:rPr lang="tr-TR" dirty="0" smtClean="0">
                <a:solidFill>
                  <a:srgbClr val="FF0000"/>
                </a:solidFill>
              </a:rPr>
              <a:t>biyokimyasal dengesizlik</a:t>
            </a:r>
            <a:r>
              <a:rPr lang="tr-TR" dirty="0" smtClean="0"/>
              <a:t>leri belirtir.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000660"/>
          </a:xfrm>
        </p:spPr>
        <p:txBody>
          <a:bodyPr>
            <a:noAutofit/>
          </a:bodyPr>
          <a:lstStyle/>
          <a:p>
            <a:pPr>
              <a:buNone/>
            </a:pPr>
            <a:r>
              <a:rPr lang="tr-TR" sz="2400" b="1" dirty="0" smtClean="0"/>
              <a:t>NORMAL YA DA ANORMAL: KİM KARAR VEREBİLİR?</a:t>
            </a:r>
          </a:p>
          <a:p>
            <a:pPr>
              <a:buNone/>
            </a:pPr>
            <a:r>
              <a:rPr lang="tr-TR" sz="2400" dirty="0" smtClean="0"/>
              <a:t>    Bir davranışın normal ya da anormal olduğuna karar verebilmek için o davranışı  değerlendirmek ve yargılamak gerekir. Günümüzde, toplumumuzda, bireylerin normal olup  olmadığına;</a:t>
            </a:r>
          </a:p>
          <a:p>
            <a:pPr>
              <a:buNone/>
            </a:pPr>
            <a:endParaRPr lang="tr-TR" sz="2400" dirty="0" smtClean="0"/>
          </a:p>
          <a:p>
            <a:pPr>
              <a:buNone/>
            </a:pPr>
            <a:r>
              <a:rPr lang="tr-TR" sz="2400" b="1" dirty="0" smtClean="0"/>
              <a:t>    1)Toplum karar verebilir: </a:t>
            </a:r>
          </a:p>
          <a:p>
            <a:pPr marL="342900" indent="-342900">
              <a:buNone/>
            </a:pPr>
            <a:r>
              <a:rPr lang="tr-TR" sz="2400" dirty="0" smtClean="0"/>
              <a:t>   2) </a:t>
            </a:r>
            <a:r>
              <a:rPr lang="tr-TR" sz="2400" b="1" dirty="0" smtClean="0"/>
              <a:t>Kendi karar verir</a:t>
            </a:r>
          </a:p>
          <a:p>
            <a:pPr marL="342900" indent="-342900">
              <a:buNone/>
            </a:pPr>
            <a:r>
              <a:rPr lang="tr-TR" sz="2400" dirty="0" smtClean="0"/>
              <a:t>   3) </a:t>
            </a:r>
            <a:r>
              <a:rPr lang="tr-TR" sz="2400" b="1" dirty="0" smtClean="0"/>
              <a:t>Uzmanların karar vermesi</a:t>
            </a:r>
          </a:p>
          <a:p>
            <a:pPr marL="342900" indent="-342900">
              <a:buNone/>
            </a:pPr>
            <a:r>
              <a:rPr lang="tr-TR" sz="2400" dirty="0" smtClean="0"/>
              <a:t>   4) </a:t>
            </a:r>
            <a:r>
              <a:rPr lang="tr-TR" sz="2400" b="1" dirty="0" smtClean="0"/>
              <a:t>Psikolojik testlerle belirleme:</a:t>
            </a:r>
            <a:endParaRPr lang="tr-T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36"/>
            <a:ext cx="8229600" cy="4895864"/>
          </a:xfrm>
        </p:spPr>
        <p:txBody>
          <a:bodyPr>
            <a:normAutofit/>
          </a:bodyPr>
          <a:lstStyle/>
          <a:p>
            <a:pPr>
              <a:buNone/>
            </a:pPr>
            <a:r>
              <a:rPr lang="tr-TR" b="1" dirty="0" smtClean="0"/>
              <a:t>               NEVROTİK BOZUKLUKLAR</a:t>
            </a:r>
          </a:p>
          <a:p>
            <a:pPr>
              <a:buNone/>
            </a:pPr>
            <a:r>
              <a:rPr lang="tr-TR" dirty="0" smtClean="0"/>
              <a:t>   Günümüzde tedavi gören kişilerin çoğu </a:t>
            </a:r>
            <a:r>
              <a:rPr lang="tr-TR" dirty="0" smtClean="0">
                <a:solidFill>
                  <a:srgbClr val="FF0000"/>
                </a:solidFill>
              </a:rPr>
              <a:t>nevroz</a:t>
            </a:r>
            <a:r>
              <a:rPr lang="tr-TR" dirty="0" smtClean="0"/>
              <a:t>dur. Nevroz nadiren hastanede tedavi olmayı</a:t>
            </a:r>
          </a:p>
          <a:p>
            <a:pPr>
              <a:buNone/>
            </a:pPr>
            <a:r>
              <a:rPr lang="tr-TR" dirty="0" smtClean="0"/>
              <a:t>    gerektirir.</a:t>
            </a:r>
          </a:p>
          <a:p>
            <a:pPr>
              <a:buNone/>
            </a:pPr>
            <a:r>
              <a:rPr lang="tr-TR" dirty="0" smtClean="0"/>
              <a:t>    Buna karşılık bireylerin </a:t>
            </a:r>
            <a:r>
              <a:rPr lang="tr-TR" dirty="0" smtClean="0">
                <a:solidFill>
                  <a:srgbClr val="FF0000"/>
                </a:solidFill>
              </a:rPr>
              <a:t>yaşamı üzerinde de bozucu etkileri </a:t>
            </a:r>
            <a:r>
              <a:rPr lang="tr-TR" dirty="0" smtClean="0"/>
              <a:t>vardır.</a:t>
            </a:r>
          </a:p>
          <a:p>
            <a:pPr>
              <a:buNone/>
            </a:pPr>
            <a:r>
              <a:rPr lang="tr-TR" dirty="0" smtClean="0"/>
              <a:t>    Normal ve nevrotik arasında kesin bir ayrım çizgisi yoktur.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28596" y="214290"/>
            <a:ext cx="8358246" cy="5940088"/>
          </a:xfrm>
          <a:prstGeom prst="rect">
            <a:avLst/>
          </a:prstGeom>
        </p:spPr>
        <p:txBody>
          <a:bodyPr wrap="square">
            <a:spAutoFit/>
          </a:bodyPr>
          <a:lstStyle/>
          <a:p>
            <a:r>
              <a:rPr lang="tr-TR" sz="2000" b="1" dirty="0" smtClean="0">
                <a:solidFill>
                  <a:srgbClr val="FF0000"/>
                </a:solidFill>
              </a:rPr>
              <a:t>Psikolog Karen Horney Temel Nevrotik Gereksinim</a:t>
            </a:r>
            <a:r>
              <a:rPr lang="tr-TR" sz="2000" dirty="0" smtClean="0"/>
              <a:t/>
            </a:r>
            <a:br>
              <a:rPr lang="tr-TR" sz="2000" dirty="0" smtClean="0"/>
            </a:br>
            <a:r>
              <a:rPr lang="tr-TR" sz="2000" dirty="0" smtClean="0"/>
              <a:t/>
            </a:r>
            <a:br>
              <a:rPr lang="tr-TR" sz="2000" dirty="0" smtClean="0"/>
            </a:br>
            <a:r>
              <a:rPr lang="tr-TR" sz="2000" b="1" dirty="0" smtClean="0"/>
              <a:t>1. Duygusallık ve Onay Gereksinimi : </a:t>
            </a:r>
            <a:r>
              <a:rPr lang="tr-TR" sz="2000" dirty="0" smtClean="0"/>
              <a:t>Burada diğer insanların beklentilerinden aşırı etkilenme, bunun sonucu olarak kendisi de dahil hiç kimseden hoşlanmama vardır. Bu kişiler </a:t>
            </a:r>
            <a:r>
              <a:rPr lang="tr-TR" sz="2000" dirty="0" smtClean="0">
                <a:solidFill>
                  <a:srgbClr val="FF0000"/>
                </a:solidFill>
              </a:rPr>
              <a:t>reddedilmeye karşı aşırı duyarlı </a:t>
            </a:r>
            <a:r>
              <a:rPr lang="tr-TR" sz="2000" dirty="0" smtClean="0"/>
              <a:t>olup diğer insanlarla duygusal bağlantı kurmaktan korkarlar.</a:t>
            </a:r>
            <a:br>
              <a:rPr lang="tr-TR" sz="2000" dirty="0" smtClean="0"/>
            </a:br>
            <a:r>
              <a:rPr lang="tr-TR" sz="2000" dirty="0" smtClean="0"/>
              <a:t/>
            </a:r>
            <a:br>
              <a:rPr lang="tr-TR" sz="2000" dirty="0" smtClean="0"/>
            </a:br>
            <a:r>
              <a:rPr lang="tr-TR" sz="2000" b="1" dirty="0" smtClean="0"/>
              <a:t>2. Yaşamda Güçlü Bir Eş Bulma : </a:t>
            </a:r>
            <a:r>
              <a:rPr lang="tr-TR" sz="2000" dirty="0" smtClean="0"/>
              <a:t>Bu kişiler yalnız ve terk edilmiş olmaktan korkarlar. İncinmemek için aşırı itaatkar olurlar. Eğer diğer insanlar onun yaşamına giriyorlarsa, onlardan kendisine bebek gibi bakmalarını beklerler. </a:t>
            </a:r>
            <a:r>
              <a:rPr lang="tr-TR" sz="2000" dirty="0" smtClean="0">
                <a:solidFill>
                  <a:srgbClr val="FF0000"/>
                </a:solidFill>
              </a:rPr>
              <a:t>Kendi isteklerini bastırırlar, kendi kimliliklerinin özelliğine önem vermezler.</a:t>
            </a:r>
            <a:r>
              <a:rPr lang="tr-TR" sz="2000" dirty="0" smtClean="0"/>
              <a:t/>
            </a:r>
            <a:br>
              <a:rPr lang="tr-TR" sz="2000" dirty="0" smtClean="0"/>
            </a:br>
            <a:r>
              <a:rPr lang="tr-TR" sz="2000" dirty="0" smtClean="0"/>
              <a:t/>
            </a:r>
            <a:br>
              <a:rPr lang="tr-TR" sz="2000" dirty="0" smtClean="0"/>
            </a:br>
            <a:r>
              <a:rPr lang="tr-TR" sz="2000" b="1" dirty="0" smtClean="0"/>
              <a:t>3. Kişinin Yaşamını Dar Sınırlarla Çevirmesi : </a:t>
            </a:r>
            <a:r>
              <a:rPr lang="tr-TR" sz="2000" dirty="0" smtClean="0"/>
              <a:t>çok dar sınırlar içerisinde varlıklarını ortaya koyarlar. </a:t>
            </a:r>
            <a:r>
              <a:rPr lang="tr-TR" sz="2000" dirty="0" smtClean="0">
                <a:solidFill>
                  <a:srgbClr val="FF0000"/>
                </a:solidFill>
              </a:rPr>
              <a:t>Kendilerini hiç riske etmezler</a:t>
            </a:r>
            <a:r>
              <a:rPr lang="tr-TR" sz="2000" dirty="0" smtClean="0"/>
              <a:t>. Yeni kapılar açmazlar. Bir insan olarak kendilerini geliştirmezler. Onlar için gelişmekten çok güvenlik önemlidir. </a:t>
            </a:r>
            <a:br>
              <a:rPr lang="tr-TR" sz="2000" dirty="0" smtClean="0"/>
            </a:br>
            <a:r>
              <a:rPr lang="tr-TR" sz="2000" dirty="0" smtClean="0"/>
              <a:t/>
            </a:r>
            <a:br>
              <a:rPr lang="tr-TR" sz="2000" dirty="0" smtClean="0"/>
            </a:br>
            <a:endParaRPr lang="tr-TR" sz="2000" b="1"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380</TotalTime>
  <Words>2133</Words>
  <Application>Microsoft Office PowerPoint</Application>
  <PresentationFormat>Ekran Gösterisi (4:3)</PresentationFormat>
  <Paragraphs>254</Paragraphs>
  <Slides>32</Slides>
  <Notes>1</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Akış</vt:lpstr>
      <vt:lpstr>Normal ve Normal Dışı Davranışlar   </vt:lpstr>
      <vt:lpstr>Slayt 2</vt:lpstr>
      <vt:lpstr>NORMAL DIŞI DAVRANIŞLARLA İLGİLİ YAKLAŞIMLAR</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Normal ve Normal Dışı Davranışlar   Muharrem EROĞLU Psikolojik Danışman</dc:title>
  <dc:creator>Asus</dc:creator>
  <cp:lastModifiedBy>Microsoft-PC</cp:lastModifiedBy>
  <cp:revision>66</cp:revision>
  <dcterms:created xsi:type="dcterms:W3CDTF">2013-07-30T11:10:34Z</dcterms:created>
  <dcterms:modified xsi:type="dcterms:W3CDTF">2015-03-05T22:30:24Z</dcterms:modified>
</cp:coreProperties>
</file>